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256" r:id="rId2"/>
    <p:sldId id="258" r:id="rId3"/>
    <p:sldId id="257" r:id="rId4"/>
    <p:sldId id="259" r:id="rId5"/>
    <p:sldId id="260" r:id="rId6"/>
    <p:sldId id="261" r:id="rId7"/>
    <p:sldId id="266" r:id="rId8"/>
    <p:sldId id="262" r:id="rId9"/>
    <p:sldId id="269" r:id="rId10"/>
    <p:sldId id="264" r:id="rId11"/>
    <p:sldId id="271" r:id="rId12"/>
    <p:sldId id="273" r:id="rId13"/>
    <p:sldId id="272" r:id="rId14"/>
    <p:sldId id="274" r:id="rId15"/>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766B3"/>
    <a:srgbClr val="0D15B3"/>
    <a:srgbClr val="194ED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5122" autoAdjust="0"/>
  </p:normalViewPr>
  <p:slideViewPr>
    <p:cSldViewPr snapToGrid="0" snapToObjects="1">
      <p:cViewPr varScale="1">
        <p:scale>
          <a:sx n="76" d="100"/>
          <a:sy n="76" d="100"/>
        </p:scale>
        <p:origin x="-708" y="-8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1500" y="-6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F55F3327-CD91-4834-8151-B5DD1F3EDB3E}" type="datetimeFigureOut">
              <a:rPr lang="en-GB" smtClean="0"/>
              <a:pPr/>
              <a:t>09/02/2017</a:t>
            </a:fld>
            <a:endParaRPr lang="en-GB"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09EFE2BA-3790-4D80-BCFF-CF9EB0E1E47D}" type="slidenum">
              <a:rPr lang="en-GB" smtClean="0"/>
              <a:pPr/>
              <a:t>‹#›</a:t>
            </a:fld>
            <a:endParaRPr lang="en-GB" dirty="0"/>
          </a:p>
        </p:txBody>
      </p:sp>
    </p:spTree>
    <p:extLst>
      <p:ext uri="{BB962C8B-B14F-4D97-AF65-F5344CB8AC3E}">
        <p14:creationId xmlns="" xmlns:p14="http://schemas.microsoft.com/office/powerpoint/2010/main" val="278925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B7983E8-1D2A-477B-94DE-71DCA9806CB6}"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0CF23F9-CF2E-4A9B-B1E7-A9E5D32BF483}" type="slidenum">
              <a:rPr lang="en-GB" smtClean="0"/>
              <a:pPr/>
              <a:t>‹#›</a:t>
            </a:fld>
            <a:endParaRPr lang="en-GB" dirty="0"/>
          </a:p>
        </p:txBody>
      </p:sp>
    </p:spTree>
    <p:extLst>
      <p:ext uri="{BB962C8B-B14F-4D97-AF65-F5344CB8AC3E}">
        <p14:creationId xmlns="" xmlns:p14="http://schemas.microsoft.com/office/powerpoint/2010/main" val="101902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will introduce</a:t>
            </a:r>
            <a:r>
              <a:rPr lang="en-GB" baseline="0" dirty="0" smtClean="0"/>
              <a:t> key moments in Darwin’s life and provide a context for the accompanying activities.</a:t>
            </a:r>
            <a:endParaRPr lang="en-GB"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Darwin</a:t>
            </a:r>
            <a:r>
              <a:rPr lang="en-GB" baseline="0" dirty="0" smtClean="0"/>
              <a:t> was advised about conserving and packing animal specimens to avoid them rotting on the long journey home. He had to ensure that there were no insects already living on or inside the animals. Fish were preserved in vats of alcohol. Giant tortoises on the Galápagos Islands helped Darwin to study adaptations but also provided food for sailors. At the time it was common for them to be taken on board alive as they could survive long periods without water and could be killed and eaten when needed.</a:t>
            </a:r>
            <a:r>
              <a:rPr lang="en-GB" sz="1200" i="1"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Darwin</a:t>
            </a:r>
            <a:r>
              <a:rPr lang="en-GB" sz="1200" i="0" kern="1200" baseline="0" dirty="0" smtClean="0">
                <a:solidFill>
                  <a:schemeClr val="tx1"/>
                </a:solidFill>
                <a:latin typeface="+mn-lt"/>
                <a:ea typeface="+mn-ea"/>
                <a:cs typeface="+mn-cs"/>
              </a:rPr>
              <a:t> wrote in his diary in 1835 ’</a:t>
            </a:r>
            <a:r>
              <a:rPr lang="en-GB" sz="1200" i="1" kern="1200" dirty="0" smtClean="0">
                <a:solidFill>
                  <a:schemeClr val="tx1"/>
                </a:solidFill>
                <a:latin typeface="+mn-lt"/>
                <a:ea typeface="+mn-ea"/>
                <a:cs typeface="+mn-cs"/>
              </a:rPr>
              <a:t>Young Tortoises make capital soup — otherwise the meat is but, to my taste, indifferent food</a:t>
            </a:r>
            <a:r>
              <a:rPr lang="en-GB" sz="1200" kern="120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 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r</a:t>
            </a:r>
            <a:r>
              <a:rPr lang="en-US" sz="1200" i="1" dirty="0" smtClean="0">
                <a:solidFill>
                  <a:srgbClr val="B32B3C"/>
                </a:solidFill>
                <a:latin typeface="Arial Italic" pitchFamily="1" charset="0"/>
                <a:sym typeface="Arial Italic" pitchFamily="1" charset="0"/>
              </a:rPr>
              <a:t>esearches </a:t>
            </a:r>
            <a:r>
              <a:rPr lang="en-US" sz="1200" i="0" dirty="0" smtClean="0">
                <a:solidFill>
                  <a:srgbClr val="B32B3C"/>
                </a:solidFill>
                <a:latin typeface="Arial Italic" pitchFamily="1" charset="0"/>
                <a:sym typeface="Arial Italic" pitchFamily="1" charset="0"/>
              </a:rPr>
              <a:t>(later</a:t>
            </a:r>
            <a:r>
              <a:rPr lang="en-US" sz="1200" i="0" baseline="0" dirty="0" smtClean="0">
                <a:solidFill>
                  <a:srgbClr val="B32B3C"/>
                </a:solidFill>
                <a:latin typeface="Arial Italic" pitchFamily="1" charset="0"/>
                <a:sym typeface="Arial Italic" pitchFamily="1" charset="0"/>
              </a:rPr>
              <a:t> known as </a:t>
            </a:r>
            <a:r>
              <a:rPr lang="en-US" sz="1200" i="1" baseline="0" dirty="0" smtClean="0">
                <a:solidFill>
                  <a:srgbClr val="B32B3C"/>
                </a:solidFill>
                <a:latin typeface="Arial Italic" pitchFamily="1" charset="0"/>
                <a:sym typeface="Arial Italic" pitchFamily="1" charset="0"/>
              </a:rPr>
              <a:t>Voyage of the beagle</a:t>
            </a:r>
            <a:r>
              <a:rPr lang="en-US" sz="1200" i="0" baseline="0" dirty="0" smtClean="0">
                <a:solidFill>
                  <a:srgbClr val="B32B3C"/>
                </a:solidFill>
                <a:latin typeface="Arial Italic" pitchFamily="1" charset="0"/>
                <a:sym typeface="Arial Italic" pitchFamily="1" charset="0"/>
              </a:rPr>
              <a:t>)</a:t>
            </a:r>
            <a:r>
              <a:rPr lang="en-US" sz="1200" i="0" baseline="0" dirty="0" smtClean="0">
                <a:solidFill>
                  <a:schemeClr val="tx1"/>
                </a:solidFill>
                <a:latin typeface="Arial" pitchFamily="34" charset="0"/>
                <a:cs typeface="Arial" pitchFamily="34" charset="0"/>
                <a:sym typeface="Arial" pitchFamily="34" charset="0"/>
              </a:rPr>
              <a:t>. He spent twenty further years developing and testing his</a:t>
            </a:r>
          </a:p>
          <a:p>
            <a:pPr marL="304800" indent="-304800" eaLnBrk="1" hangingPunct="1">
              <a:lnSpc>
                <a:spcPct val="90000"/>
              </a:lnSpc>
              <a:spcBef>
                <a:spcPct val="0"/>
              </a:spcBef>
            </a:pPr>
            <a:r>
              <a:rPr lang="en-US" sz="1200" i="0" baseline="0" dirty="0" smtClean="0">
                <a:solidFill>
                  <a:schemeClr val="tx1"/>
                </a:solidFill>
                <a:latin typeface="Arial" pitchFamily="34" charset="0"/>
                <a:cs typeface="Arial" pitchFamily="34" charset="0"/>
                <a:sym typeface="Arial" pitchFamily="34" charset="0"/>
              </a:rPr>
              <a:t>ideas before publishing on evolution and natural selection. </a:t>
            </a:r>
          </a:p>
          <a:p>
            <a:pPr marL="304800" indent="-304800" eaLnBrk="1" hangingPunct="1">
              <a:lnSpc>
                <a:spcPct val="90000"/>
              </a:lnSpc>
              <a:spcBef>
                <a:spcPct val="0"/>
              </a:spcBef>
            </a:pPr>
            <a:r>
              <a:rPr lang="en-US" sz="1200" i="0" baseline="0" dirty="0" smtClean="0">
                <a:solidFill>
                  <a:schemeClr val="tx1"/>
                </a:solidFill>
                <a:latin typeface="Arial" pitchFamily="34" charset="0"/>
                <a:cs typeface="Arial" pitchFamily="34" charset="0"/>
                <a:sym typeface="Arial" pitchFamily="34" charset="0"/>
              </a:rPr>
              <a:t>In 1842, h</a:t>
            </a:r>
            <a:r>
              <a:rPr lang="en-US" sz="1200" dirty="0" smtClean="0">
                <a:latin typeface="Arial" pitchFamily="34" charset="0"/>
                <a:cs typeface="Arial" pitchFamily="34" charset="0"/>
                <a:sym typeface="Arial" pitchFamily="34" charset="0"/>
              </a:rPr>
              <a:t>e married</a:t>
            </a:r>
            <a:r>
              <a:rPr lang="en-US" sz="1200" baseline="0" dirty="0" smtClean="0">
                <a:latin typeface="Arial" pitchFamily="34" charset="0"/>
                <a:cs typeface="Arial" pitchFamily="34" charset="0"/>
                <a:sym typeface="Arial" pitchFamily="34" charset="0"/>
              </a:rPr>
              <a:t> Emma Wedgwood and soon moved to Down House in Kent. They raised a family (ten children, of whom seven survived</a:t>
            </a:r>
          </a:p>
          <a:p>
            <a:pPr marL="304800" indent="-304800" eaLnBrk="1" hangingPunct="1">
              <a:lnSpc>
                <a:spcPct val="90000"/>
              </a:lnSpc>
              <a:spcBef>
                <a:spcPct val="0"/>
              </a:spcBef>
            </a:pPr>
            <a:r>
              <a:rPr lang="en-US" sz="1200" baseline="0" dirty="0" smtClean="0">
                <a:latin typeface="Arial" pitchFamily="34" charset="0"/>
                <a:cs typeface="Arial" pitchFamily="34" charset="0"/>
                <a:sym typeface="Arial" pitchFamily="34" charset="0"/>
              </a:rPr>
              <a:t>to adulthood). Darwin worked and carried out most of his research at home, often enlisting the help of his family. </a:t>
            </a:r>
            <a:r>
              <a:rPr lang="en-US" sz="1200" dirty="0" smtClean="0">
                <a:latin typeface="Arial" charset="0"/>
                <a:cs typeface="Arial" charset="0"/>
                <a:sym typeface="Arial" charset="0"/>
              </a:rPr>
              <a:t>He wrote and received over</a:t>
            </a:r>
          </a:p>
          <a:p>
            <a:pPr marL="304800" indent="-304800" eaLnBrk="1" hangingPunct="1">
              <a:lnSpc>
                <a:spcPct val="90000"/>
              </a:lnSpc>
              <a:spcBef>
                <a:spcPct val="0"/>
              </a:spcBef>
            </a:pPr>
            <a:r>
              <a:rPr lang="en-US" sz="1200" dirty="0" smtClean="0">
                <a:latin typeface="Arial" charset="0"/>
                <a:cs typeface="Arial" charset="0"/>
                <a:sym typeface="Arial" charset="0"/>
              </a:rPr>
              <a:t>15,000 letters in his lifetime, corresponding with amateur and</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professional naturalists from Britain and</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around the world. Darwin used his</a:t>
            </a:r>
            <a:endParaRPr lang="en-US" sz="1200" baseline="0" dirty="0" smtClean="0">
              <a:latin typeface="Arial" charset="0"/>
              <a:cs typeface="Arial" charset="0"/>
              <a:sym typeface="Arial" charset="0"/>
            </a:endParaRPr>
          </a:p>
          <a:p>
            <a:pPr marL="304800" indent="-304800" eaLnBrk="1" hangingPunct="1">
              <a:lnSpc>
                <a:spcPct val="90000"/>
              </a:lnSpc>
              <a:spcBef>
                <a:spcPct val="0"/>
              </a:spcBef>
            </a:pPr>
            <a:r>
              <a:rPr lang="en-US" sz="1200" dirty="0" smtClean="0">
                <a:latin typeface="Arial" charset="0"/>
                <a:cs typeface="Arial" charset="0"/>
                <a:sym typeface="Arial" charset="0"/>
              </a:rPr>
              <a:t>correspondence to gather information and specimens</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to </a:t>
            </a:r>
            <a:r>
              <a:rPr lang="en-US" sz="1200" smtClean="0">
                <a:latin typeface="Arial" charset="0"/>
                <a:cs typeface="Arial" charset="0"/>
                <a:sym typeface="Arial" charset="0"/>
              </a:rPr>
              <a:t>help</a:t>
            </a:r>
            <a:r>
              <a:rPr lang="en-US" sz="1200" baseline="0" smtClean="0">
                <a:latin typeface="Arial" charset="0"/>
                <a:cs typeface="Arial" charset="0"/>
                <a:sym typeface="Arial" charset="0"/>
              </a:rPr>
              <a:t> </a:t>
            </a:r>
            <a:r>
              <a:rPr lang="en-US" sz="1200" smtClean="0">
                <a:latin typeface="Arial" charset="0"/>
                <a:cs typeface="Arial" charset="0"/>
                <a:sym typeface="Arial" charset="0"/>
              </a:rPr>
              <a:t>develop </a:t>
            </a:r>
            <a:r>
              <a:rPr lang="en-US" sz="1200" dirty="0" smtClean="0">
                <a:latin typeface="Arial" charset="0"/>
                <a:cs typeface="Arial" charset="0"/>
                <a:sym typeface="Arial" charset="0"/>
              </a:rPr>
              <a:t>his</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theories. </a:t>
            </a:r>
            <a:r>
              <a:rPr lang="en-US" sz="1200" dirty="0" smtClean="0">
                <a:latin typeface="Arial" pitchFamily="34" charset="0"/>
                <a:cs typeface="Arial" pitchFamily="34" charset="0"/>
                <a:sym typeface="Arial" pitchFamily="34" charset="0"/>
              </a:rPr>
              <a:t>He also still had</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easy access to the</a:t>
            </a:r>
            <a:r>
              <a:rPr lang="en-US" sz="1200" baseline="0" dirty="0" smtClean="0">
                <a:latin typeface="Arial" pitchFamily="34" charset="0"/>
                <a:cs typeface="Arial" pitchFamily="34" charset="0"/>
                <a:sym typeface="Arial" pitchFamily="34" charset="0"/>
              </a:rPr>
              <a:t> h</a:t>
            </a:r>
            <a:r>
              <a:rPr lang="en-US" sz="1200" dirty="0" smtClean="0">
                <a:latin typeface="Arial" pitchFamily="34" charset="0"/>
                <a:cs typeface="Arial" pitchFamily="34" charset="0"/>
                <a:sym typeface="Arial" pitchFamily="34" charset="0"/>
              </a:rPr>
              <a:t>eart</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of the </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British scientific community in London, around</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20 miles away. </a:t>
            </a:r>
            <a:endParaRPr lang="en-US" sz="1200" dirty="0" smtClean="0">
              <a:latin typeface="Arial" charset="0"/>
              <a:cs typeface="Arial" charset="0"/>
              <a:sym typeface="Arial" charset="0"/>
            </a:endParaRPr>
          </a:p>
          <a:p>
            <a:pPr marL="304800" indent="-304800" eaLnBrk="1" hangingPunct="1">
              <a:lnSpc>
                <a:spcPct val="90000"/>
              </a:lnSpc>
              <a:spcBef>
                <a:spcPct val="0"/>
              </a:spcBef>
            </a:pPr>
            <a:endParaRPr lang="en-US" sz="120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endParaRPr lang="en-US" sz="1200" dirty="0" smtClean="0">
              <a:latin typeface="Arial" pitchFamily="34" charset="0"/>
              <a:cs typeface="Arial" pitchFamily="34" charset="0"/>
              <a:sym typeface="Arial" pitchFamily="34" charset="0"/>
            </a:endParaRPr>
          </a:p>
          <a:p>
            <a:pPr marL="304800" indent="-304800" eaLnBrk="1" hangingPunct="1">
              <a:lnSpc>
                <a:spcPct val="90000"/>
              </a:lnSpc>
              <a:spcBef>
                <a:spcPts val="700"/>
              </a:spcBef>
            </a:pP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Darwin</a:t>
            </a:r>
            <a:r>
              <a:rPr lang="en-GB" baseline="0" dirty="0" smtClean="0"/>
              <a:t> collected many plant specimens on expeditions. They were pressed and dried before packing them in to trunks to send home. He made sure to gather as many parts of the plant that he could find; leaves, stem, flowers, fruit and seeds.</a:t>
            </a:r>
            <a:endParaRPr lang="en-GB" dirty="0" smtClean="0"/>
          </a:p>
          <a:p>
            <a:r>
              <a:rPr lang="en-GB" dirty="0" smtClean="0"/>
              <a:t>When the</a:t>
            </a:r>
            <a:r>
              <a:rPr lang="en-GB" baseline="0" dirty="0" smtClean="0"/>
              <a:t> specimens</a:t>
            </a:r>
            <a:r>
              <a:rPr lang="en-GB" dirty="0" smtClean="0"/>
              <a:t> reached England</a:t>
            </a:r>
            <a:r>
              <a:rPr lang="en-GB" baseline="0" dirty="0" smtClean="0"/>
              <a:t> they were each arranged onto herbarium sheets that recorded as much information as possible. </a:t>
            </a:r>
            <a:r>
              <a:rPr lang="en-GB" dirty="0" smtClean="0"/>
              <a:t>This plant</a:t>
            </a:r>
            <a:r>
              <a:rPr lang="en-GB" baseline="0" dirty="0" smtClean="0"/>
              <a:t> was collected in the Galápagos Islands. It became extinct within ten years of Darwin seeing it and is the only known example.</a:t>
            </a: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ts val="700"/>
              </a:spcBef>
            </a:pPr>
            <a:r>
              <a:rPr lang="en-US" sz="1200" dirty="0" smtClean="0">
                <a:latin typeface="Arial" charset="0"/>
                <a:cs typeface="Arial" charset="0"/>
                <a:sym typeface="Arial" charset="0"/>
              </a:rPr>
              <a:t>Darwin</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wrote 15 books and 130 scientific papers while living at Down, including </a:t>
            </a:r>
            <a:r>
              <a:rPr lang="en-US" sz="1200" i="1" dirty="0" smtClean="0">
                <a:solidFill>
                  <a:srgbClr val="C00000"/>
                </a:solidFill>
                <a:latin typeface="Arial" charset="0"/>
                <a:cs typeface="Arial" charset="0"/>
                <a:sym typeface="Arial" charset="0"/>
              </a:rPr>
              <a:t>On the </a:t>
            </a:r>
            <a:r>
              <a:rPr lang="en-US" sz="1200" i="1" dirty="0" smtClean="0">
                <a:solidFill>
                  <a:srgbClr val="B32B3C"/>
                </a:solidFill>
                <a:latin typeface="Arial Italic" charset="0"/>
                <a:cs typeface="Arial Italic" charset="0"/>
                <a:sym typeface="Arial Italic" charset="0"/>
              </a:rPr>
              <a:t>Origin of Species</a:t>
            </a:r>
            <a:r>
              <a:rPr lang="en-US" sz="1200" i="0" baseline="0" dirty="0" smtClean="0">
                <a:solidFill>
                  <a:srgbClr val="B32B3C"/>
                </a:solidFill>
                <a:latin typeface="Arial Italic" charset="0"/>
                <a:cs typeface="Arial Italic" charset="0"/>
                <a:sym typeface="Arial Italic" charset="0"/>
              </a:rPr>
              <a:t> in </a:t>
            </a:r>
            <a:r>
              <a:rPr lang="en-US" sz="1200" dirty="0" smtClean="0">
                <a:latin typeface="Arial" pitchFamily="34" charset="0"/>
                <a:cs typeface="Arial" pitchFamily="34" charset="0"/>
                <a:sym typeface="Arial" pitchFamily="34" charset="0"/>
              </a:rPr>
              <a:t>1859,</a:t>
            </a:r>
            <a:r>
              <a:rPr lang="en-US" sz="1200" baseline="0" dirty="0" smtClean="0">
                <a:latin typeface="Arial" pitchFamily="34" charset="0"/>
                <a:cs typeface="Arial" pitchFamily="34" charset="0"/>
                <a:sym typeface="Arial" pitchFamily="34" charset="0"/>
              </a:rPr>
              <a:t> which stands as the</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foundation of evolutionary biology</a:t>
            </a:r>
            <a:r>
              <a:rPr lang="en-US" sz="1200" i="1" dirty="0" smtClean="0">
                <a:latin typeface="Arial" pitchFamily="34" charset="0"/>
                <a:cs typeface="Arial" pitchFamily="34" charset="0"/>
                <a:sym typeface="Arial" pitchFamily="34" charset="0"/>
              </a:rPr>
              <a:t>.</a:t>
            </a:r>
            <a:r>
              <a:rPr lang="en-US" sz="1200" i="0" baseline="0" dirty="0" smtClean="0">
                <a:latin typeface="Arial" pitchFamily="34" charset="0"/>
                <a:cs typeface="Arial" pitchFamily="34" charset="0"/>
                <a:sym typeface="Arial" pitchFamily="34" charset="0"/>
              </a:rPr>
              <a:t> </a:t>
            </a:r>
            <a:r>
              <a:rPr lang="en-US" sz="1200" baseline="0" dirty="0" smtClean="0">
                <a:latin typeface="Arial" pitchFamily="34" charset="0"/>
                <a:cs typeface="Arial" pitchFamily="34" charset="0"/>
                <a:sym typeface="Arial" pitchFamily="34" charset="0"/>
              </a:rPr>
              <a:t>Although </a:t>
            </a:r>
            <a:r>
              <a:rPr lang="en-US" sz="1200" i="0" baseline="0" dirty="0" smtClean="0">
                <a:latin typeface="Arial" pitchFamily="34" charset="0"/>
                <a:cs typeface="Arial" pitchFamily="34" charset="0"/>
                <a:sym typeface="Arial" pitchFamily="34" charset="0"/>
              </a:rPr>
              <a:t>this is his </a:t>
            </a:r>
            <a:r>
              <a:rPr lang="en-US" sz="1200" baseline="0" dirty="0" smtClean="0">
                <a:latin typeface="Arial" pitchFamily="34" charset="0"/>
                <a:cs typeface="Arial" pitchFamily="34" charset="0"/>
                <a:sym typeface="Arial" pitchFamily="34" charset="0"/>
              </a:rPr>
              <a:t>most famous work, he continued to publish until 1881, months before he died. His</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final book was partly informed by research done in his back garden, it was called </a:t>
            </a:r>
            <a:r>
              <a:rPr lang="en-US" sz="1200" i="1" baseline="0" dirty="0" smtClean="0">
                <a:latin typeface="Arial" pitchFamily="34" charset="0"/>
                <a:cs typeface="Arial" pitchFamily="34" charset="0"/>
                <a:sym typeface="Arial" pitchFamily="34" charset="0"/>
              </a:rPr>
              <a:t>The Formation of </a:t>
            </a:r>
            <a:r>
              <a:rPr lang="en-US" sz="1200" b="0" i="1" baseline="0" dirty="0" smtClean="0">
                <a:latin typeface="Arial" pitchFamily="34" charset="0"/>
                <a:cs typeface="Arial" pitchFamily="34" charset="0"/>
                <a:sym typeface="Arial" pitchFamily="34" charset="0"/>
              </a:rPr>
              <a:t>Vegetable Mould through the Action of</a:t>
            </a:r>
          </a:p>
          <a:p>
            <a:pPr marL="304800" indent="-304800" eaLnBrk="1" hangingPunct="1">
              <a:lnSpc>
                <a:spcPct val="90000"/>
              </a:lnSpc>
              <a:spcBef>
                <a:spcPts val="700"/>
              </a:spcBef>
            </a:pPr>
            <a:r>
              <a:rPr lang="en-US" sz="1200" b="0" i="1" baseline="0" dirty="0" smtClean="0">
                <a:latin typeface="Arial" pitchFamily="34" charset="0"/>
                <a:cs typeface="Arial" pitchFamily="34" charset="0"/>
                <a:sym typeface="Arial" pitchFamily="34" charset="0"/>
              </a:rPr>
              <a:t>Worms, with Observations on their Habits. </a:t>
            </a:r>
            <a:r>
              <a:rPr lang="en-US" sz="1200" b="0" i="0" baseline="0" dirty="0" smtClean="0">
                <a:latin typeface="Arial" pitchFamily="34" charset="0"/>
                <a:cs typeface="Arial" pitchFamily="34" charset="0"/>
                <a:sym typeface="Arial" pitchFamily="34" charset="0"/>
              </a:rPr>
              <a:t> This book </a:t>
            </a:r>
            <a:r>
              <a:rPr lang="en-US" sz="1200" i="0" baseline="0" dirty="0" smtClean="0">
                <a:latin typeface="Arial" pitchFamily="34" charset="0"/>
                <a:cs typeface="Arial" pitchFamily="34" charset="0"/>
                <a:sym typeface="Arial" pitchFamily="34" charset="0"/>
              </a:rPr>
              <a:t>sold </a:t>
            </a:r>
            <a:r>
              <a:rPr lang="en-US" sz="1200" baseline="0" dirty="0" smtClean="0">
                <a:latin typeface="Arial" pitchFamily="34" charset="0"/>
                <a:cs typeface="Arial" pitchFamily="34" charset="0"/>
                <a:sym typeface="Arial" pitchFamily="34" charset="0"/>
              </a:rPr>
              <a:t>more copies in his lifetime than the controversial </a:t>
            </a:r>
            <a:r>
              <a:rPr lang="en-US" sz="1200" i="1" baseline="0" dirty="0" smtClean="0">
                <a:latin typeface="Arial" pitchFamily="34" charset="0"/>
                <a:cs typeface="Arial" pitchFamily="34" charset="0"/>
                <a:sym typeface="Arial" pitchFamily="34" charset="0"/>
              </a:rPr>
              <a:t>On the Origin of Species</a:t>
            </a:r>
            <a:r>
              <a:rPr lang="en-US" sz="1200" i="0" baseline="0" dirty="0" smtClean="0">
                <a:latin typeface="Arial" pitchFamily="34" charset="0"/>
                <a:cs typeface="Arial" pitchFamily="34" charset="0"/>
                <a:sym typeface="Arial" pitchFamily="34" charset="0"/>
              </a:rPr>
              <a:t>.</a:t>
            </a:r>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discovery.</a:t>
            </a:r>
            <a:r>
              <a:rPr lang="en-US" altLang="en-US" sz="1200" baseline="0" dirty="0" smtClean="0">
                <a:cs typeface="Arial" pitchFamily="34" charset="0"/>
                <a:sym typeface="Arial" pitchFamily="34" charset="0"/>
              </a:rPr>
              <a:t> </a:t>
            </a:r>
          </a:p>
          <a:p>
            <a:pPr marL="304800" indent="-304800">
              <a:lnSpc>
                <a:spcPct val="80000"/>
              </a:lnSpc>
              <a:spcBef>
                <a:spcPct val="0"/>
              </a:spcBef>
            </a:pP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 influential scientist, writer and</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thinker on evolution. </a:t>
            </a:r>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a:t>
            </a:r>
            <a:endParaRPr lang="en-GB"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Henslow,</a:t>
            </a:r>
            <a:r>
              <a:rPr lang="en-GB" sz="1200" baseline="0" dirty="0" smtClean="0"/>
              <a:t> </a:t>
            </a:r>
            <a:r>
              <a:rPr lang="en-GB" sz="1200" dirty="0" smtClean="0"/>
              <a:t>wrote to him unexpectedly. Henslow offered</a:t>
            </a:r>
            <a:r>
              <a:rPr lang="en-GB" sz="1200" baseline="0" dirty="0" smtClean="0"/>
              <a:t> Darwin</a:t>
            </a:r>
            <a:r>
              <a:rPr lang="en-GB" sz="1200" dirty="0" smtClean="0"/>
              <a:t> the opportunity to join young Captain FitzRoy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a:t>
            </a: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cs typeface="Arial" pitchFamily="34" charset="0"/>
                <a:sym typeface="Arial" pitchFamily="34" charset="0"/>
              </a:rPr>
              <a:t>Henslow told Darwin that Captain</a:t>
            </a:r>
            <a:r>
              <a:rPr lang="en-US" sz="1200" baseline="0" dirty="0" smtClean="0">
                <a:cs typeface="Arial" pitchFamily="34" charset="0"/>
                <a:sym typeface="Arial" pitchFamily="34" charset="0"/>
              </a:rPr>
              <a:t> </a:t>
            </a:r>
            <a:r>
              <a:rPr lang="en-US" sz="1200" dirty="0" smtClean="0">
                <a:cs typeface="Arial" pitchFamily="34" charset="0"/>
                <a:sym typeface="Arial" pitchFamily="34" charset="0"/>
              </a:rPr>
              <a:t>FitzRoy was looking for a scientific minded gentleman who would also be a companion for the captain.  The voyage would be would be an excellent opportunity to collect, observe, and write about flora, fauna, and geology in South America and beyond. The voyage was to last for two years initially. </a:t>
            </a:r>
          </a:p>
          <a:p>
            <a:r>
              <a:rPr lang="en-US" sz="1200" dirty="0" smtClean="0">
                <a:cs typeface="Arial" pitchFamily="34" charset="0"/>
                <a:sym typeface="Arial" pitchFamily="34" charset="0"/>
              </a:rPr>
              <a:t>Henslow</a:t>
            </a:r>
            <a:r>
              <a:rPr lang="en-US" sz="1200" baseline="0" dirty="0" smtClean="0">
                <a:cs typeface="Arial" pitchFamily="34" charset="0"/>
                <a:sym typeface="Arial" pitchFamily="34" charset="0"/>
              </a:rPr>
              <a:t> wrote to Darwin that </a:t>
            </a:r>
            <a:r>
              <a:rPr lang="en-US" sz="1200" dirty="0" smtClean="0">
                <a:cs typeface="Arial" pitchFamily="34" charset="0"/>
                <a:sym typeface="Arial" pitchFamily="34" charset="0"/>
              </a:rPr>
              <a:t> ‘</a:t>
            </a:r>
            <a:r>
              <a:rPr lang="en-US" sz="1200" i="1" dirty="0" smtClean="0">
                <a:cs typeface="Arial" pitchFamily="34" charset="0"/>
                <a:sym typeface="Arial" pitchFamily="34" charset="0"/>
              </a:rPr>
              <a:t>there was never a finer chance for a man of zeal and spirit</a:t>
            </a:r>
            <a:r>
              <a:rPr lang="en-US" sz="1200" dirty="0" smtClean="0">
                <a:cs typeface="Arial" pitchFamily="34" charset="0"/>
                <a:sym typeface="Arial" pitchFamily="34" charset="0"/>
              </a:rPr>
              <a:t>’</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sz="1200" dirty="0" smtClean="0"/>
              <a:t>Darwin’s father,</a:t>
            </a:r>
            <a:r>
              <a:rPr lang="en-GB" sz="1200" baseline="0" dirty="0" smtClean="0"/>
              <a:t> </a:t>
            </a:r>
            <a:r>
              <a:rPr lang="en-GB" sz="1200" dirty="0" smtClean="0"/>
              <a:t>Robert Waring Darwin, had many objections to his son joining the voyage; he thought it was a ‘wild scheme’ and potentially not safe as others had already turned it down. His father</a:t>
            </a:r>
            <a:r>
              <a:rPr lang="en-GB" sz="1200" baseline="0" dirty="0" smtClean="0"/>
              <a:t> </a:t>
            </a:r>
            <a:r>
              <a:rPr lang="en-GB" sz="1200" dirty="0" smtClean="0"/>
              <a:t>thought it would jeopardise his career and that he wouldn’t settle afterwards. A list was produced of his concerns.</a:t>
            </a:r>
          </a:p>
          <a:p>
            <a:pPr marL="0" indent="0">
              <a:buNone/>
            </a:pPr>
            <a:r>
              <a:rPr lang="en-US" sz="1200" dirty="0" smtClean="0">
                <a:cs typeface="Arial" pitchFamily="34" charset="0"/>
                <a:sym typeface="Arial" pitchFamily="34" charset="0"/>
              </a:rPr>
              <a:t>Josiah Wedgwood II, Darwin</a:t>
            </a:r>
            <a:r>
              <a:rPr lang="en-US" altLang="en-US" sz="1200" dirty="0" smtClean="0">
                <a:cs typeface="Arial" pitchFamily="34" charset="0"/>
                <a:sym typeface="Arial" pitchFamily="34" charset="0"/>
              </a:rPr>
              <a:t>’</a:t>
            </a:r>
            <a:r>
              <a:rPr lang="en-US" sz="1200" dirty="0" smtClean="0">
                <a:cs typeface="Arial" pitchFamily="34" charset="0"/>
                <a:sym typeface="Arial" pitchFamily="34" charset="0"/>
              </a:rPr>
              <a:t>s uncle, wrote to Robert Waring Darwin and addressed each of his concerns,</a:t>
            </a:r>
            <a:r>
              <a:rPr lang="en-US" sz="1200" baseline="0" dirty="0" smtClean="0">
                <a:cs typeface="Arial" pitchFamily="34" charset="0"/>
                <a:sym typeface="Arial" pitchFamily="34" charset="0"/>
              </a:rPr>
              <a:t> trying</a:t>
            </a:r>
            <a:r>
              <a:rPr lang="en-US" sz="1200" dirty="0" smtClean="0">
                <a:cs typeface="Arial" pitchFamily="34" charset="0"/>
                <a:sym typeface="Arial" pitchFamily="34" charset="0"/>
              </a:rPr>
              <a:t> to convince his brother that this would</a:t>
            </a:r>
            <a:r>
              <a:rPr lang="en-US" sz="1200" baseline="0" dirty="0" smtClean="0">
                <a:cs typeface="Arial" pitchFamily="34" charset="0"/>
                <a:sym typeface="Arial" pitchFamily="34" charset="0"/>
              </a:rPr>
              <a:t> be</a:t>
            </a:r>
            <a:r>
              <a:rPr lang="en-US" sz="1200" dirty="0" smtClean="0">
                <a:cs typeface="Arial" pitchFamily="34" charset="0"/>
                <a:sym typeface="Arial" pitchFamily="34" charset="0"/>
              </a:rPr>
              <a:t> a</a:t>
            </a:r>
            <a:r>
              <a:rPr lang="en-US" sz="1200" baseline="0" dirty="0" smtClean="0">
                <a:cs typeface="Arial" pitchFamily="34" charset="0"/>
                <a:sym typeface="Arial" pitchFamily="34" charset="0"/>
              </a:rPr>
              <a:t> great </a:t>
            </a:r>
            <a:r>
              <a:rPr lang="en-US" sz="1200" dirty="0" smtClean="0">
                <a:cs typeface="Arial" pitchFamily="34" charset="0"/>
                <a:sym typeface="Arial" pitchFamily="34" charset="0"/>
              </a:rPr>
              <a:t>opportunity for Charles.</a:t>
            </a:r>
          </a:p>
          <a:p>
            <a:pPr marL="0" indent="0">
              <a:buNone/>
            </a:pPr>
            <a:r>
              <a:rPr lang="en-US" sz="1200" dirty="0" smtClean="0">
                <a:cs typeface="Arial" pitchFamily="34" charset="0"/>
                <a:sym typeface="Arial" pitchFamily="34" charset="0"/>
              </a:rPr>
              <a:t>After reading the letter</a:t>
            </a:r>
            <a:r>
              <a:rPr lang="en-US" sz="1200" baseline="0" dirty="0" smtClean="0">
                <a:cs typeface="Arial" pitchFamily="34" charset="0"/>
                <a:sym typeface="Arial" pitchFamily="34" charset="0"/>
              </a:rPr>
              <a:t> </a:t>
            </a:r>
            <a:r>
              <a:rPr lang="en-US" sz="1200" dirty="0" smtClean="0">
                <a:cs typeface="Arial" pitchFamily="34" charset="0"/>
                <a:sym typeface="Arial" pitchFamily="34" charset="0"/>
              </a:rPr>
              <a:t>Darwin’s father consented and gave permission for his son to join the voyage. Darwin later referred</a:t>
            </a:r>
            <a:r>
              <a:rPr lang="en-US" sz="1200" baseline="0" dirty="0" smtClean="0">
                <a:cs typeface="Arial" pitchFamily="34" charset="0"/>
                <a:sym typeface="Arial" pitchFamily="34" charset="0"/>
              </a:rPr>
              <a:t> to the voyage as </a:t>
            </a:r>
            <a:r>
              <a:rPr lang="en-US" sz="1200" i="1" baseline="0" dirty="0" smtClean="0">
                <a:cs typeface="Arial" pitchFamily="34" charset="0"/>
                <a:sym typeface="Arial" pitchFamily="34" charset="0"/>
              </a:rPr>
              <a:t>‘by far the most important event in my lif</a:t>
            </a:r>
            <a:r>
              <a:rPr lang="en-US" sz="1200" baseline="0" dirty="0" smtClean="0">
                <a:cs typeface="Arial" pitchFamily="34" charset="0"/>
                <a:sym typeface="Arial" pitchFamily="34" charset="0"/>
              </a:rPr>
              <a:t>e’. </a:t>
            </a: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Darwin joined the second</a:t>
            </a:r>
            <a:r>
              <a:rPr lang="en-GB" baseline="0" dirty="0" smtClean="0"/>
              <a:t> voyage of HMS </a:t>
            </a:r>
            <a:r>
              <a:rPr lang="en-GB" i="1" baseline="0" dirty="0" smtClean="0"/>
              <a:t>Beagle</a:t>
            </a:r>
            <a:r>
              <a:rPr lang="en-GB" baseline="0" dirty="0" smtClean="0"/>
              <a:t>. Although this voyage had been commissioned by the admiralty, </a:t>
            </a:r>
            <a:r>
              <a:rPr lang="en-GB" dirty="0" smtClean="0"/>
              <a:t>Captain FitzRoy</a:t>
            </a:r>
            <a:r>
              <a:rPr lang="en-GB" baseline="0" dirty="0" smtClean="0"/>
              <a:t> had insisted on many alterations to the ship, often paying for them himself. </a:t>
            </a:r>
            <a:r>
              <a:rPr lang="en-GB" dirty="0" smtClean="0"/>
              <a:t> He added a</a:t>
            </a:r>
            <a:r>
              <a:rPr lang="en-GB" baseline="0" dirty="0" smtClean="0"/>
              <a:t> </a:t>
            </a:r>
            <a:r>
              <a:rPr lang="en-GB" dirty="0" smtClean="0"/>
              <a:t>third mast to make</a:t>
            </a:r>
            <a:r>
              <a:rPr lang="en-GB" baseline="0" dirty="0" smtClean="0"/>
              <a:t> it more stable at sea</a:t>
            </a:r>
            <a:r>
              <a:rPr lang="en-GB" dirty="0" smtClean="0"/>
              <a:t>, raised the</a:t>
            </a:r>
            <a:r>
              <a:rPr lang="en-GB" baseline="0" dirty="0" smtClean="0"/>
              <a:t> deck to make it more comfortable and created space for the many surveying instruments he had on board. </a:t>
            </a:r>
          </a:p>
          <a:p>
            <a:r>
              <a:rPr lang="en-GB" baseline="0" dirty="0" smtClean="0"/>
              <a:t>Darwin’s cabin (which he shared with others) was below the Poop deck at the rear or stern of the ship. He had the benefit of the skylight but it was a cramped space for hammocks, books and research equipment.</a:t>
            </a: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During the voyage much time was spent exploring the coastline of South America. Darwin was often free to carry out his own expeditions and spent a total of three years on land, exploring, observing and collecting. This was a great relief as well as an opportunity for research, as he was seasick for much of the voyage!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 </a:t>
            </a:r>
            <a:r>
              <a:rPr lang="en-GB" sz="1200" dirty="0" smtClean="0">
                <a:latin typeface="+mn-lt"/>
                <a:cs typeface="+mn-cs"/>
                <a:sym typeface="Arial" pitchFamily="34" charset="0"/>
              </a:rPr>
              <a:t>T</a:t>
            </a:r>
            <a:r>
              <a:rPr lang="en-GB" baseline="0" dirty="0" smtClean="0"/>
              <a:t>he ship returned home via the Galápagos Islands, New Zealand, Australia and South Africa. Darwin arrived back in Plymouth in October 1836, almost five years after setting off.</a:t>
            </a:r>
          </a:p>
        </p:txBody>
      </p:sp>
      <p:sp>
        <p:nvSpPr>
          <p:cNvPr id="4" name="Slide Number Placeholder 3"/>
          <p:cNvSpPr>
            <a:spLocks noGrp="1"/>
          </p:cNvSpPr>
          <p:nvPr>
            <p:ph type="sldNum" sz="quarter" idx="10"/>
          </p:nvPr>
        </p:nvSpPr>
        <p:spPr/>
        <p:txBody>
          <a:bodyPr/>
          <a:lstStyle/>
          <a:p>
            <a:fld id="{D0CF23F9-CF2E-4A9B-B1E7-A9E5D32BF483}"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During the voyage Darwin collected and sent back many thousands of samples and specimens including rocks, fossils, insects, animals, and plants. The bones belong to a </a:t>
            </a:r>
            <a:r>
              <a:rPr lang="en-GB" sz="1200" i="1" dirty="0" smtClean="0"/>
              <a:t>Megatherium</a:t>
            </a:r>
            <a:r>
              <a:rPr lang="en-GB" sz="1200" dirty="0" smtClean="0"/>
              <a:t> (giant ground sloth) that lived in South America around 5.3 million years ago.</a:t>
            </a:r>
          </a:p>
          <a:p>
            <a:r>
              <a:rPr lang="en-GB" sz="1200" dirty="0" smtClean="0"/>
              <a:t>Darwin’s collections were sometimes packaged in whatever containers</a:t>
            </a:r>
            <a:r>
              <a:rPr lang="en-GB" sz="1200" baseline="0" dirty="0" smtClean="0"/>
              <a:t> he </a:t>
            </a:r>
            <a:r>
              <a:rPr lang="en-GB" sz="1200" dirty="0" smtClean="0"/>
              <a:t>had to hand, including these pill boxes which were used to protect </a:t>
            </a:r>
            <a:r>
              <a:rPr lang="en-GB" sz="1200" baseline="0" dirty="0" smtClean="0"/>
              <a:t>small geology samples. The trunks full of specimens were </a:t>
            </a:r>
            <a:r>
              <a:rPr lang="en-GB" sz="1200" dirty="0" smtClean="0"/>
              <a:t>sent home regularly via ships that were returning to England. The</a:t>
            </a:r>
            <a:r>
              <a:rPr lang="en-GB" sz="1200" baseline="0" dirty="0" smtClean="0"/>
              <a:t> collections were received first in Cambridge by Professor Henslow, then distributed to other scientific experts who could help to uncover more about the objects that Darwin had sent home.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chemeClr val="tx2"/>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rgbClr val="1F497D"/>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chemeClr val="tx2"/>
                </a:solidFill>
                <a:latin typeface="Myriad Pro"/>
              </a:rPr>
              <a:t>This resource has been produced by the Darwin Correspondence Project</a:t>
            </a:r>
          </a:p>
          <a:p>
            <a:pPr marL="0" algn="r">
              <a:spcBef>
                <a:spcPts val="600"/>
              </a:spcBef>
            </a:pPr>
            <a:r>
              <a:rPr lang="en-US" sz="1400" kern="1200" spc="0" dirty="0" smtClean="0">
                <a:solidFill>
                  <a:schemeClr val="tx2"/>
                </a:solidFill>
                <a:latin typeface="Myriad Pro"/>
              </a:rPr>
              <a:t>www.darwinproject.ac.uk</a:t>
            </a:r>
            <a:endParaRPr lang="en-US" sz="1400" kern="1200" spc="0" dirty="0">
              <a:solidFill>
                <a:schemeClr val="tx2"/>
              </a:solidFill>
              <a:latin typeface="Myriad Pro"/>
            </a:endParaRPr>
          </a:p>
        </p:txBody>
      </p:sp>
    </p:spTree>
    <p:extLst>
      <p:ext uri="{BB962C8B-B14F-4D97-AF65-F5344CB8AC3E}">
        <p14:creationId xmlns="" xmlns:p14="http://schemas.microsoft.com/office/powerpoint/2010/main"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rgbClr val="1F497D"/>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rgbClr val="1F497D"/>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rgbClr val="1F497D"/>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rgbClr val="1F497D"/>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rgbClr val="1F497D"/>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rgbClr val="1F497D"/>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1F497D"/>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rgbClr val="1F497D"/>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23108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rgbClr val="1F497D"/>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rgbClr val="1F497D"/>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21226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1F497D"/>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1F497D"/>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1645742"/>
            <a:ext cx="1800000" cy="1800000"/>
          </a:xfrm>
          <a:prstGeom prst="ellipse">
            <a:avLst/>
          </a:prstGeom>
          <a:noFill/>
          <a:ln w="38100" cmpd="sng">
            <a:solidFill>
              <a:srgbClr val="1F497D"/>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58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 xmlns:p14="http://schemas.microsoft.com/office/powerpoint/2010/main"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702" r:id="rId7"/>
    <p:sldLayoutId id="2147483703" r:id="rId8"/>
    <p:sldLayoutId id="2147483706"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2060"/>
                </a:solidFill>
              </a:rPr>
              <a:t>The Beagle Voyage</a:t>
            </a:r>
            <a:endParaRPr lang="en-US" dirty="0">
              <a:solidFill>
                <a:srgbClr val="002060"/>
              </a:solidFill>
            </a:endParaRPr>
          </a:p>
        </p:txBody>
      </p:sp>
      <p:sp>
        <p:nvSpPr>
          <p:cNvPr id="3" name="Subtitle 2"/>
          <p:cNvSpPr>
            <a:spLocks noGrp="1"/>
          </p:cNvSpPr>
          <p:nvPr>
            <p:ph type="subTitle" idx="1"/>
          </p:nvPr>
        </p:nvSpPr>
        <p:spPr>
          <a:xfrm>
            <a:off x="1485900" y="3886200"/>
            <a:ext cx="6934200" cy="2306370"/>
          </a:xfrm>
        </p:spPr>
        <p:txBody>
          <a:bodyPr>
            <a:normAutofit lnSpcReduction="10000"/>
          </a:bodyPr>
          <a:lstStyle/>
          <a:p>
            <a:r>
              <a:rPr lang="en-US" dirty="0" smtClean="0"/>
              <a:t>Cross curricular: </a:t>
            </a:r>
          </a:p>
          <a:p>
            <a:r>
              <a:rPr lang="en-US" dirty="0" smtClean="0"/>
              <a:t>History, English, Science, D+T</a:t>
            </a:r>
          </a:p>
          <a:p>
            <a:r>
              <a:rPr lang="en-US" dirty="0" smtClean="0"/>
              <a:t>Ages: 11-14</a:t>
            </a:r>
          </a:p>
          <a:p>
            <a:r>
              <a:rPr lang="en-US" dirty="0" smtClean="0"/>
              <a:t>Key stage 3</a:t>
            </a:r>
            <a:endParaRPr lang="en-US" dirty="0"/>
          </a:p>
        </p:txBody>
      </p:sp>
      <p:pic>
        <p:nvPicPr>
          <p:cNvPr id="1026" name="Picture 2" descr="E:\Sally1\Secondary schools\Powerpoint-Templates\Dots-02.png"/>
          <p:cNvPicPr>
            <a:picLocks noChangeAspect="1" noChangeArrowheads="1"/>
          </p:cNvPicPr>
          <p:nvPr/>
        </p:nvPicPr>
        <p:blipFill>
          <a:blip r:embed="rId3"/>
          <a:srcRect/>
          <a:stretch>
            <a:fillRect/>
          </a:stretch>
        </p:blipFill>
        <p:spPr bwMode="auto">
          <a:xfrm>
            <a:off x="692484" y="0"/>
            <a:ext cx="793416" cy="6858000"/>
          </a:xfrm>
          <a:prstGeom prst="rect">
            <a:avLst/>
          </a:prstGeom>
          <a:noFill/>
        </p:spPr>
      </p:pic>
    </p:spTree>
    <p:extLst>
      <p:ext uri="{BB962C8B-B14F-4D97-AF65-F5344CB8AC3E}">
        <p14:creationId xmlns="" xmlns:p14="http://schemas.microsoft.com/office/powerpoint/2010/main"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rt-McLeod-029578.jpg"/>
          <p:cNvPicPr>
            <a:picLocks noGrp="1" noChangeAspect="1"/>
          </p:cNvPicPr>
          <p:nvPr>
            <p:ph type="pic" sz="quarter" idx="11"/>
          </p:nvPr>
        </p:nvPicPr>
        <p:blipFill>
          <a:blip r:embed="rId3"/>
          <a:srcRect l="22" r="22"/>
          <a:stretch>
            <a:fillRect/>
          </a:stretch>
        </p:blipFill>
        <p:spPr/>
      </p:pic>
      <p:sp>
        <p:nvSpPr>
          <p:cNvPr id="5" name="Title 4"/>
          <p:cNvSpPr>
            <a:spLocks noGrp="1"/>
          </p:cNvSpPr>
          <p:nvPr>
            <p:ph type="title"/>
          </p:nvPr>
        </p:nvSpPr>
        <p:spPr/>
        <p:txBody>
          <a:bodyPr/>
          <a:lstStyle/>
          <a:p>
            <a:pPr algn="ctr"/>
            <a:r>
              <a:rPr lang="en-GB" dirty="0" smtClean="0"/>
              <a:t>Adventures with animals  </a:t>
            </a:r>
            <a:endParaRPr lang="en-GB" dirty="0"/>
          </a:p>
        </p:txBody>
      </p:sp>
      <p:pic>
        <p:nvPicPr>
          <p:cNvPr id="14" name="Picture Placeholder 13" descr="Hart-McLeod-029539.jpg"/>
          <p:cNvPicPr>
            <a:picLocks noGrp="1" noChangeAspect="1"/>
          </p:cNvPicPr>
          <p:nvPr>
            <p:ph type="pic" sz="quarter" idx="12"/>
          </p:nvPr>
        </p:nvPicPr>
        <p:blipFill>
          <a:blip r:embed="rId4"/>
          <a:srcRect/>
          <a:stretch>
            <a:fillRect/>
          </a:stretch>
        </p:blipFill>
        <p:spPr/>
      </p:pic>
      <p:pic>
        <p:nvPicPr>
          <p:cNvPr id="11" name="Picture Placeholder 10" descr="Vanessa Green 2007 004 Santa Cruz Highlands 1.jpg"/>
          <p:cNvPicPr>
            <a:picLocks noGrp="1" noChangeAspect="1"/>
          </p:cNvPicPr>
          <p:nvPr>
            <p:ph type="pic" sz="quarter" idx="10"/>
          </p:nvPr>
        </p:nvPicPr>
        <p:blipFill>
          <a:blip r:embed="rId5"/>
          <a:srcRect l="6648" r="6648"/>
          <a:stretch>
            <a:fillRect/>
          </a:stretch>
        </p:blipFill>
        <p:spPr>
          <a:xfrm>
            <a:off x="3538168" y="2963431"/>
            <a:ext cx="3600000" cy="3600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R_233-2-18.jpg"/>
          <p:cNvPicPr>
            <a:picLocks noGrp="1" noChangeAspect="1"/>
          </p:cNvPicPr>
          <p:nvPr>
            <p:ph type="pic" sz="quarter" idx="11"/>
          </p:nvPr>
        </p:nvPicPr>
        <p:blipFill>
          <a:blip r:embed="rId3"/>
          <a:srcRect l="12666" r="12666"/>
          <a:stretch>
            <a:fillRect/>
          </a:stretch>
        </p:blipFill>
        <p:spPr/>
      </p:pic>
      <p:sp>
        <p:nvSpPr>
          <p:cNvPr id="5" name="Title 4"/>
          <p:cNvSpPr>
            <a:spLocks noGrp="1"/>
          </p:cNvSpPr>
          <p:nvPr>
            <p:ph type="title"/>
          </p:nvPr>
        </p:nvSpPr>
        <p:spPr/>
        <p:txBody>
          <a:bodyPr/>
          <a:lstStyle/>
          <a:p>
            <a:pPr algn="ctr"/>
            <a:r>
              <a:rPr lang="en-GB" dirty="0" smtClean="0"/>
              <a:t>Life after the voyage</a:t>
            </a:r>
            <a:endParaRPr lang="en-GB" dirty="0"/>
          </a:p>
        </p:txBody>
      </p:sp>
      <p:pic>
        <p:nvPicPr>
          <p:cNvPr id="13" name="Picture Placeholder 12" descr="29a_1.jpg"/>
          <p:cNvPicPr>
            <a:picLocks noGrp="1" noChangeAspect="1"/>
          </p:cNvPicPr>
          <p:nvPr>
            <p:ph type="pic" sz="quarter" idx="12"/>
          </p:nvPr>
        </p:nvPicPr>
        <p:blipFill>
          <a:blip r:embed="rId4"/>
          <a:srcRect l="12450" r="12450"/>
          <a:stretch>
            <a:fillRect/>
          </a:stretch>
        </p:blipFill>
        <p:spPr/>
      </p:pic>
      <p:pic>
        <p:nvPicPr>
          <p:cNvPr id="14" name="Picture Placeholder 13" descr="MS-DAR-00233-00001-000-00017_Emma_Darwin (1).jpg"/>
          <p:cNvPicPr>
            <a:picLocks noGrp="1" noChangeAspect="1"/>
          </p:cNvPicPr>
          <p:nvPr>
            <p:ph type="pic" sz="quarter" idx="10"/>
          </p:nvPr>
        </p:nvPicPr>
        <p:blipFill>
          <a:blip r:embed="rId5"/>
          <a:srcRect t="9102" b="9102"/>
          <a:stretch>
            <a:fillRect/>
          </a:stretch>
        </p:blipFill>
        <p:spPr/>
      </p:pic>
    </p:spTree>
    <p:extLst>
      <p:ext uri="{BB962C8B-B14F-4D97-AF65-F5344CB8AC3E}">
        <p14:creationId xmlns="" xmlns:p14="http://schemas.microsoft.com/office/powerpoint/2010/main" val="3992397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cyos.jpg"/>
          <p:cNvPicPr>
            <a:picLocks noGrp="1" noChangeAspect="1"/>
          </p:cNvPicPr>
          <p:nvPr>
            <p:ph idx="1"/>
          </p:nvPr>
        </p:nvPicPr>
        <p:blipFill>
          <a:blip r:embed="rId3"/>
          <a:stretch>
            <a:fillRect/>
          </a:stretch>
        </p:blipFill>
        <p:spPr>
          <a:xfrm>
            <a:off x="1842202" y="1725590"/>
            <a:ext cx="3273809" cy="4923022"/>
          </a:xfrm>
          <a:ln w="38100">
            <a:solidFill>
              <a:srgbClr val="1F497D"/>
            </a:solidFill>
          </a:ln>
        </p:spPr>
      </p:pic>
      <p:sp>
        <p:nvSpPr>
          <p:cNvPr id="3" name="Title 2"/>
          <p:cNvSpPr>
            <a:spLocks noGrp="1"/>
          </p:cNvSpPr>
          <p:nvPr>
            <p:ph type="title"/>
          </p:nvPr>
        </p:nvSpPr>
        <p:spPr/>
        <p:txBody>
          <a:bodyPr/>
          <a:lstStyle/>
          <a:p>
            <a:pPr algn="ctr"/>
            <a:r>
              <a:rPr lang="en-GB" dirty="0" smtClean="0"/>
              <a:t>Adventures with plants</a:t>
            </a:r>
            <a:endParaRPr lang="en-GB" dirty="0"/>
          </a:p>
        </p:txBody>
      </p:sp>
      <p:sp>
        <p:nvSpPr>
          <p:cNvPr id="5" name="TextBox 4"/>
          <p:cNvSpPr txBox="1"/>
          <p:nvPr/>
        </p:nvSpPr>
        <p:spPr>
          <a:xfrm>
            <a:off x="6144229" y="3724800"/>
            <a:ext cx="3103944" cy="2308324"/>
          </a:xfrm>
          <a:prstGeom prst="rect">
            <a:avLst/>
          </a:prstGeom>
          <a:noFill/>
        </p:spPr>
        <p:txBody>
          <a:bodyPr wrap="square" rtlCol="0">
            <a:spAutoFit/>
          </a:bodyPr>
          <a:lstStyle/>
          <a:p>
            <a:endParaRPr lang="en-GB" sz="2400" dirty="0" smtClean="0"/>
          </a:p>
          <a:p>
            <a:pPr algn="r"/>
            <a:r>
              <a:rPr lang="en-GB" sz="2400" i="1" dirty="0" err="1" smtClean="0">
                <a:latin typeface="Myriad Pro" pitchFamily="34" charset="0"/>
              </a:rPr>
              <a:t>Sicyos</a:t>
            </a:r>
            <a:r>
              <a:rPr lang="en-GB" sz="2400" i="1" dirty="0" smtClean="0">
                <a:latin typeface="Myriad Pro" pitchFamily="34" charset="0"/>
              </a:rPr>
              <a:t> </a:t>
            </a:r>
            <a:r>
              <a:rPr lang="en-GB" sz="2400" i="1" dirty="0" err="1" smtClean="0">
                <a:latin typeface="Myriad Pro" pitchFamily="34" charset="0"/>
              </a:rPr>
              <a:t>villosa</a:t>
            </a:r>
            <a:r>
              <a:rPr lang="en-GB" sz="2400" dirty="0" smtClean="0">
                <a:latin typeface="Myriad Pro" pitchFamily="34" charset="0"/>
              </a:rPr>
              <a:t>, a vine Darwin collected in the Galápagos Islands</a:t>
            </a:r>
          </a:p>
          <a:p>
            <a:endParaRPr lang="en-GB" sz="2400" dirty="0" smtClean="0"/>
          </a:p>
          <a:p>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KEYNES-M-00002-00027-000-00001.jpg"/>
          <p:cNvPicPr>
            <a:picLocks noGrp="1" noChangeAspect="1"/>
          </p:cNvPicPr>
          <p:nvPr>
            <p:ph sz="half" idx="2"/>
          </p:nvPr>
        </p:nvPicPr>
        <p:blipFill>
          <a:blip r:embed="rId3"/>
          <a:stretch>
            <a:fillRect/>
          </a:stretch>
        </p:blipFill>
        <p:spPr>
          <a:xfrm>
            <a:off x="5035550" y="1675606"/>
            <a:ext cx="4375150" cy="4375150"/>
          </a:xfrm>
          <a:ln w="38100">
            <a:solidFill>
              <a:srgbClr val="1F497D"/>
            </a:solidFill>
          </a:ln>
        </p:spPr>
      </p:pic>
      <p:pic>
        <p:nvPicPr>
          <p:cNvPr id="5" name="Picture Placeholder 4" descr="MS-DAR-00225-000-00119.jpg"/>
          <p:cNvPicPr>
            <a:picLocks noGrp="1" noChangeAspect="1"/>
          </p:cNvPicPr>
          <p:nvPr>
            <p:ph type="pic" sz="quarter" idx="10"/>
          </p:nvPr>
        </p:nvPicPr>
        <p:blipFill>
          <a:blip r:embed="rId4"/>
          <a:srcRect t="9682" b="9682"/>
          <a:stretch>
            <a:fillRect/>
          </a:stretch>
        </p:blipFill>
        <p:spPr>
          <a:ln>
            <a:solidFill>
              <a:srgbClr val="1F497D"/>
            </a:solidFill>
          </a:ln>
        </p:spPr>
      </p:pic>
      <p:sp>
        <p:nvSpPr>
          <p:cNvPr id="4" name="Title 3"/>
          <p:cNvSpPr>
            <a:spLocks noGrp="1"/>
          </p:cNvSpPr>
          <p:nvPr>
            <p:ph type="title"/>
          </p:nvPr>
        </p:nvSpPr>
        <p:spPr/>
        <p:txBody>
          <a:bodyPr/>
          <a:lstStyle/>
          <a:p>
            <a:pPr algn="ctr"/>
            <a:r>
              <a:rPr lang="en-GB" dirty="0" smtClean="0"/>
              <a:t>Evolution and beyond</a:t>
            </a:r>
            <a:endParaRPr lang="en-GB" dirty="0"/>
          </a:p>
        </p:txBody>
      </p:sp>
    </p:spTree>
    <p:extLst>
      <p:ext uri="{BB962C8B-B14F-4D97-AF65-F5344CB8AC3E}">
        <p14:creationId xmlns="" xmlns:p14="http://schemas.microsoft.com/office/powerpoint/2010/main" val="43662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sz="1400" b="1" dirty="0" smtClean="0"/>
              <a:t>Images</a:t>
            </a:r>
          </a:p>
          <a:p>
            <a:pPr>
              <a:buNone/>
            </a:pPr>
            <a:r>
              <a:rPr lang="en-GB" sz="1400" dirty="0" smtClean="0"/>
              <a:t>Slide 2: 	</a:t>
            </a:r>
            <a:r>
              <a:rPr lang="en-GB" sz="1400" dirty="0" smtClean="0"/>
              <a:t>Artwork based on sketch of Darwin by George Richmond held at Cambridge </a:t>
            </a:r>
            <a:r>
              <a:rPr lang="en-GB" sz="1400" dirty="0" smtClean="0"/>
              <a:t>University </a:t>
            </a:r>
            <a:r>
              <a:rPr lang="en-GB" sz="1400" dirty="0" smtClean="0"/>
              <a:t>Library, </a:t>
            </a:r>
            <a:r>
              <a:rPr lang="en-GB" sz="1400" dirty="0" smtClean="0"/>
              <a:t>		DAR </a:t>
            </a:r>
            <a:r>
              <a:rPr lang="en-GB" sz="1400" dirty="0" smtClean="0"/>
              <a:t>225:119, DAR 14.6</a:t>
            </a:r>
          </a:p>
          <a:p>
            <a:pPr>
              <a:buNone/>
            </a:pPr>
            <a:r>
              <a:rPr lang="en-GB" sz="1400" dirty="0" smtClean="0"/>
              <a:t>Slide 3:	Cambridge University Library </a:t>
            </a:r>
          </a:p>
          <a:p>
            <a:pPr>
              <a:buNone/>
            </a:pPr>
            <a:r>
              <a:rPr lang="en-GB" sz="1400" dirty="0" smtClean="0"/>
              <a:t>Slide 4: 	US National Library of Medicine IMH (B014334), CUL (DAR 97: B4)</a:t>
            </a:r>
          </a:p>
          <a:p>
            <a:pPr>
              <a:buNone/>
            </a:pPr>
            <a:r>
              <a:rPr lang="en-GB" sz="1400" dirty="0" smtClean="0"/>
              <a:t>Slide </a:t>
            </a:r>
            <a:r>
              <a:rPr lang="en-GB" sz="1400" dirty="0" smtClean="0"/>
              <a:t>5:	Robert </a:t>
            </a:r>
            <a:r>
              <a:rPr lang="en-GB" sz="1400" dirty="0" err="1" smtClean="0"/>
              <a:t>FitzRoy</a:t>
            </a:r>
            <a:r>
              <a:rPr lang="en-GB" sz="1400" dirty="0" smtClean="0"/>
              <a:t> </a:t>
            </a:r>
            <a:r>
              <a:rPr lang="en-GB" sz="1400" dirty="0" smtClean="0"/>
              <a:t>(NPG </a:t>
            </a:r>
            <a:r>
              <a:rPr lang="en-GB" sz="1400" dirty="0" smtClean="0"/>
              <a:t>x </a:t>
            </a:r>
            <a:r>
              <a:rPr lang="en-GB" sz="1400" dirty="0" smtClean="0"/>
              <a:t>128426</a:t>
            </a:r>
            <a:r>
              <a:rPr lang="en-GB" sz="1400" dirty="0" smtClean="0"/>
              <a:t>) </a:t>
            </a:r>
            <a:r>
              <a:rPr lang="en-GB" sz="1400" dirty="0" smtClean="0"/>
              <a:t>© </a:t>
            </a:r>
            <a:r>
              <a:rPr lang="en-GB" sz="1400" dirty="0" smtClean="0"/>
              <a:t>National Portrait Gallery , London (CC by-NC-ND 3.0), </a:t>
            </a:r>
            <a:endParaRPr lang="en-GB" sz="1400" dirty="0" smtClean="0"/>
          </a:p>
          <a:p>
            <a:pPr>
              <a:buNone/>
            </a:pPr>
            <a:r>
              <a:rPr lang="en-GB" sz="1400" dirty="0" smtClean="0"/>
              <a:t>	</a:t>
            </a:r>
            <a:r>
              <a:rPr lang="en-GB" sz="1400" dirty="0" smtClean="0"/>
              <a:t>		HMS </a:t>
            </a:r>
            <a:r>
              <a:rPr lang="en-GB" sz="1400" i="1" dirty="0" smtClean="0"/>
              <a:t>Beagle</a:t>
            </a:r>
            <a:r>
              <a:rPr lang="en-GB" sz="1400" dirty="0" smtClean="0"/>
              <a:t>, courtesy of Simon Keynes</a:t>
            </a:r>
          </a:p>
          <a:p>
            <a:pPr>
              <a:buNone/>
            </a:pPr>
            <a:r>
              <a:rPr lang="en-GB" sz="1400" dirty="0" smtClean="0"/>
              <a:t>Slide 6:	Dr Robert  </a:t>
            </a:r>
            <a:r>
              <a:rPr lang="en-GB" sz="1400" dirty="0" err="1" smtClean="0"/>
              <a:t>Waring</a:t>
            </a:r>
            <a:r>
              <a:rPr lang="en-GB" sz="1400" dirty="0" smtClean="0"/>
              <a:t> Darwin, oil by W.W </a:t>
            </a:r>
            <a:r>
              <a:rPr lang="en-GB" sz="1400" dirty="0" err="1" smtClean="0"/>
              <a:t>Oulessl</a:t>
            </a:r>
            <a:r>
              <a:rPr lang="en-GB" sz="1400" dirty="0" smtClean="0"/>
              <a:t>. (SHYMS:FA/1991/033/2) </a:t>
            </a:r>
            <a:r>
              <a:rPr lang="en-GB" sz="1400" dirty="0" smtClean="0"/>
              <a:t>©</a:t>
            </a:r>
            <a:r>
              <a:rPr lang="en-GB" sz="1400" dirty="0" smtClean="0"/>
              <a:t>Shrewsbury 		</a:t>
            </a:r>
            <a:r>
              <a:rPr lang="en-GB" sz="1400" dirty="0" smtClean="0"/>
              <a:t>		Museums </a:t>
            </a:r>
            <a:r>
              <a:rPr lang="en-GB" sz="1400" dirty="0" smtClean="0"/>
              <a:t>service</a:t>
            </a:r>
            <a:r>
              <a:rPr lang="en-GB" sz="1400" smtClean="0"/>
              <a:t>, </a:t>
            </a:r>
            <a:r>
              <a:rPr lang="en-GB" sz="1400" smtClean="0"/>
              <a:t>CUL (</a:t>
            </a:r>
            <a:r>
              <a:rPr lang="en-GB" sz="1400" dirty="0" smtClean="0"/>
              <a:t>DAR </a:t>
            </a:r>
            <a:r>
              <a:rPr lang="en-GB" sz="1400" dirty="0" smtClean="0"/>
              <a:t>97: B10)</a:t>
            </a:r>
          </a:p>
          <a:p>
            <a:pPr>
              <a:buNone/>
            </a:pPr>
            <a:r>
              <a:rPr lang="en-GB" sz="1400" dirty="0" smtClean="0"/>
              <a:t>Slide 7:	</a:t>
            </a:r>
            <a:r>
              <a:rPr lang="en-GB" sz="1400" i="1" dirty="0" smtClean="0"/>
              <a:t>Beagle</a:t>
            </a:r>
            <a:r>
              <a:rPr lang="en-GB" sz="1400" dirty="0" smtClean="0"/>
              <a:t> blueprint, Cambridge University Library</a:t>
            </a:r>
          </a:p>
          <a:p>
            <a:pPr>
              <a:buNone/>
            </a:pPr>
            <a:r>
              <a:rPr lang="en-GB" sz="1400" dirty="0" smtClean="0"/>
              <a:t>Slide 8: 	</a:t>
            </a:r>
            <a:r>
              <a:rPr lang="en-GB" sz="1400" dirty="0" smtClean="0"/>
              <a:t> CUL, map data by Free Vector Maps </a:t>
            </a:r>
            <a:endParaRPr lang="en-GB" sz="1400" dirty="0" smtClean="0"/>
          </a:p>
          <a:p>
            <a:pPr>
              <a:buNone/>
            </a:pPr>
            <a:r>
              <a:rPr lang="en-GB" sz="1400" dirty="0" smtClean="0"/>
              <a:t>Slide 9:	</a:t>
            </a:r>
            <a:r>
              <a:rPr lang="en-GB" sz="1400" dirty="0" smtClean="0"/>
              <a:t>Images from collections at Cambridge University Museum of Zoology/ </a:t>
            </a:r>
            <a:r>
              <a:rPr lang="en-GB" sz="1400" dirty="0" smtClean="0"/>
              <a:t>Sedgwick </a:t>
            </a:r>
            <a:r>
              <a:rPr lang="en-GB" sz="1400" dirty="0" smtClean="0"/>
              <a:t>Museum, artist </a:t>
            </a:r>
            <a:r>
              <a:rPr lang="en-GB" sz="1400" dirty="0" smtClean="0"/>
              <a:t>		impression </a:t>
            </a:r>
            <a:r>
              <a:rPr lang="en-GB" sz="1400" dirty="0" smtClean="0"/>
              <a:t>of </a:t>
            </a:r>
            <a:r>
              <a:rPr lang="en-GB" sz="1400" dirty="0" err="1" smtClean="0"/>
              <a:t>Megatherium</a:t>
            </a:r>
            <a:r>
              <a:rPr lang="en-GB" sz="1400" dirty="0" smtClean="0"/>
              <a:t>, </a:t>
            </a:r>
            <a:r>
              <a:rPr lang="en-GB" sz="1400" dirty="0" smtClean="0"/>
              <a:t>CUL</a:t>
            </a:r>
            <a:endParaRPr lang="en-GB" sz="1400" dirty="0" smtClean="0"/>
          </a:p>
          <a:p>
            <a:pPr>
              <a:buNone/>
            </a:pPr>
            <a:r>
              <a:rPr lang="en-GB" sz="1400" dirty="0" smtClean="0"/>
              <a:t>Slide 10:	</a:t>
            </a:r>
            <a:r>
              <a:rPr lang="en-GB" sz="1400" dirty="0" smtClean="0"/>
              <a:t>Steamer </a:t>
            </a:r>
            <a:r>
              <a:rPr lang="en-GB" sz="1400" dirty="0" smtClean="0"/>
              <a:t>duck and fish from the collections at Cambridge University Museum of Zoology, giant 		tortoise: </a:t>
            </a:r>
            <a:r>
              <a:rPr lang="en-GB" sz="1400" dirty="0" smtClean="0"/>
              <a:t> Vanessa Green, Galapagos </a:t>
            </a:r>
            <a:r>
              <a:rPr lang="en-GB" sz="1400" dirty="0" smtClean="0"/>
              <a:t>Conservation Trust</a:t>
            </a:r>
          </a:p>
          <a:p>
            <a:pPr>
              <a:buNone/>
            </a:pPr>
            <a:r>
              <a:rPr lang="en-GB" sz="1400" dirty="0" smtClean="0"/>
              <a:t>Slide11:	</a:t>
            </a:r>
            <a:r>
              <a:rPr lang="en-GB" sz="1400" dirty="0" smtClean="0"/>
              <a:t> CUL (DAR 225:29a, CUL, artwork based on DAR 233.1:17, DAR 233.2:18)</a:t>
            </a:r>
            <a:endParaRPr lang="en-GB" sz="1400" dirty="0" smtClean="0"/>
          </a:p>
          <a:p>
            <a:pPr>
              <a:buNone/>
            </a:pPr>
            <a:r>
              <a:rPr lang="en-GB" sz="1400" dirty="0" smtClean="0"/>
              <a:t>Slide 12:	</a:t>
            </a:r>
            <a:r>
              <a:rPr lang="en-GB" sz="1400" i="1" dirty="0" err="1" smtClean="0"/>
              <a:t>Sicyos</a:t>
            </a:r>
            <a:r>
              <a:rPr lang="en-GB" sz="1400" i="1" dirty="0" smtClean="0"/>
              <a:t> </a:t>
            </a:r>
            <a:r>
              <a:rPr lang="en-GB" sz="1400" i="1" dirty="0" err="1" smtClean="0"/>
              <a:t>villosa</a:t>
            </a:r>
            <a:r>
              <a:rPr lang="en-GB" sz="1400" i="1" dirty="0" smtClean="0"/>
              <a:t> </a:t>
            </a:r>
            <a:r>
              <a:rPr lang="en-GB" sz="1400" dirty="0" smtClean="0"/>
              <a:t>from the collections at Cambridge University Herbarium</a:t>
            </a:r>
          </a:p>
          <a:p>
            <a:pPr>
              <a:buNone/>
            </a:pPr>
            <a:r>
              <a:rPr lang="en-GB" sz="1400" dirty="0" smtClean="0"/>
              <a:t>Slide 13:	 </a:t>
            </a:r>
            <a:r>
              <a:rPr lang="en-GB" sz="1400" dirty="0" smtClean="0"/>
              <a:t>CUL </a:t>
            </a:r>
            <a:r>
              <a:rPr lang="en-GB" sz="1400" dirty="0" smtClean="0"/>
              <a:t>(</a:t>
            </a:r>
            <a:r>
              <a:rPr lang="en-GB" sz="1400" dirty="0" smtClean="0"/>
              <a:t>DAR 225:119, </a:t>
            </a:r>
            <a:r>
              <a:rPr lang="en-GB" sz="1400" dirty="0" smtClean="0"/>
              <a:t>Keynes.M2.27)</a:t>
            </a:r>
          </a:p>
          <a:p>
            <a:endParaRPr lang="en-GB" sz="1400" dirty="0"/>
          </a:p>
        </p:txBody>
      </p:sp>
      <p:sp>
        <p:nvSpPr>
          <p:cNvPr id="3" name="Title 2"/>
          <p:cNvSpPr>
            <a:spLocks noGrp="1"/>
          </p:cNvSpPr>
          <p:nvPr>
            <p:ph type="title"/>
          </p:nvPr>
        </p:nvSpPr>
        <p:spPr/>
        <p:txBody>
          <a:bodyPr/>
          <a:lstStyle/>
          <a:p>
            <a:pPr algn="ctr"/>
            <a:r>
              <a:rPr lang="en-GB" dirty="0" smtClean="0"/>
              <a:t>Acknowledgements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S-DAR-00141-000-00006-r4.jpg"/>
          <p:cNvPicPr>
            <a:picLocks noGrp="1" noChangeAspect="1"/>
          </p:cNvPicPr>
          <p:nvPr>
            <p:ph type="pic" sz="quarter" idx="11"/>
          </p:nvPr>
        </p:nvPicPr>
        <p:blipFill>
          <a:blip r:embed="rId3"/>
          <a:srcRect t="15080" b="15080"/>
          <a:stretch>
            <a:fillRect/>
          </a:stretch>
        </p:blipFill>
        <p:spPr/>
      </p:pic>
      <p:pic>
        <p:nvPicPr>
          <p:cNvPr id="6" name="Picture Placeholder 5" descr="MS-DAR-00225-000-00119.jpg"/>
          <p:cNvPicPr>
            <a:picLocks noGrp="1" noChangeAspect="1"/>
          </p:cNvPicPr>
          <p:nvPr>
            <p:ph type="pic" sz="quarter" idx="12"/>
          </p:nvPr>
        </p:nvPicPr>
        <p:blipFill>
          <a:blip r:embed="rId4"/>
          <a:srcRect t="9700" b="9700"/>
          <a:stretch>
            <a:fillRect/>
          </a:stretch>
        </p:blipFill>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7" name="Picture Placeholder 6" descr="Richmond_Darwin-sketch-1839-coloured-smaller.jpg"/>
          <p:cNvPicPr>
            <a:picLocks noGrp="1" noChangeAspect="1"/>
          </p:cNvPicPr>
          <p:nvPr>
            <p:ph type="pic" sz="quarter" idx="10"/>
          </p:nvPr>
        </p:nvPicPr>
        <p:blipFill>
          <a:blip r:embed="rId5"/>
          <a:srcRect t="12825" b="1282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rists_d129_008-from-exhibition.jpg"/>
          <p:cNvPicPr>
            <a:picLocks noGrp="1" noChangeAspect="1"/>
          </p:cNvPicPr>
          <p:nvPr>
            <p:ph sz="half" idx="2"/>
          </p:nvPr>
        </p:nvPicPr>
        <p:blipFill>
          <a:blip r:embed="rId3"/>
          <a:stretch>
            <a:fillRect/>
          </a:stretch>
        </p:blipFill>
        <p:spPr>
          <a:xfrm>
            <a:off x="5958974" y="1590675"/>
            <a:ext cx="3534777" cy="4525963"/>
          </a:xfrm>
          <a:ln w="38100">
            <a:solidFill>
              <a:schemeClr val="tx2"/>
            </a:solidFill>
          </a:ln>
        </p:spPr>
      </p:pic>
      <p:pic>
        <p:nvPicPr>
          <p:cNvPr id="5" name="Picture Placeholder 4" descr="Richmond_Darwin-sketch-1839-coloured-smaller (1).jpg"/>
          <p:cNvPicPr>
            <a:picLocks noGrp="1" noChangeAspect="1"/>
          </p:cNvPicPr>
          <p:nvPr>
            <p:ph type="pic" sz="quarter" idx="10"/>
          </p:nvPr>
        </p:nvPicPr>
        <p:blipFill>
          <a:blip r:embed="rId4"/>
          <a:srcRect t="12894" b="12894"/>
          <a:stretch>
            <a:fillRect/>
          </a:stretch>
        </p:blipFill>
        <p:spPr/>
      </p:pic>
      <p:sp>
        <p:nvSpPr>
          <p:cNvPr id="4" name="Title 3"/>
          <p:cNvSpPr>
            <a:spLocks noGrp="1"/>
          </p:cNvSpPr>
          <p:nvPr>
            <p:ph type="title"/>
          </p:nvPr>
        </p:nvSpPr>
        <p:spPr/>
        <p:txBody>
          <a:bodyPr/>
          <a:lstStyle/>
          <a:p>
            <a:pPr algn="ctr"/>
            <a:r>
              <a:rPr lang="en-GB" dirty="0" smtClean="0">
                <a:solidFill>
                  <a:srgbClr val="002060"/>
                </a:solidFill>
              </a:rPr>
              <a:t>Darwin as a young man</a:t>
            </a:r>
            <a:endParaRPr lang="en-GB"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nslow_offer_letter short.jpg"/>
          <p:cNvPicPr>
            <a:picLocks noGrp="1" noChangeAspect="1"/>
          </p:cNvPicPr>
          <p:nvPr>
            <p:ph sz="half" idx="2"/>
          </p:nvPr>
        </p:nvPicPr>
        <p:blipFill>
          <a:blip r:embed="rId3"/>
          <a:stretch>
            <a:fillRect/>
          </a:stretch>
        </p:blipFill>
        <p:spPr>
          <a:xfrm>
            <a:off x="5393382" y="1600200"/>
            <a:ext cx="3659485" cy="4525963"/>
          </a:xfrm>
          <a:ln w="38100">
            <a:solidFill>
              <a:srgbClr val="1F497D"/>
            </a:solidFill>
          </a:ln>
        </p:spPr>
      </p:pic>
      <p:pic>
        <p:nvPicPr>
          <p:cNvPr id="5" name="Picture Placeholder 4" descr="HENSLOW-J-S-01-02235.jpg"/>
          <p:cNvPicPr>
            <a:picLocks noGrp="1" noChangeAspect="1"/>
          </p:cNvPicPr>
          <p:nvPr>
            <p:ph type="pic" sz="quarter" idx="10"/>
          </p:nvPr>
        </p:nvPicPr>
        <p:blipFill>
          <a:blip r:embed="rId4"/>
          <a:srcRect t="8782" b="8782"/>
          <a:stretch>
            <a:fillRect/>
          </a:stretch>
        </p:blipFill>
        <p:spPr/>
      </p:pic>
      <p:sp>
        <p:nvSpPr>
          <p:cNvPr id="4" name="Title 3"/>
          <p:cNvSpPr>
            <a:spLocks noGrp="1"/>
          </p:cNvSpPr>
          <p:nvPr>
            <p:ph type="title"/>
          </p:nvPr>
        </p:nvSpPr>
        <p:spPr>
          <a:xfrm>
            <a:off x="1021404" y="274638"/>
            <a:ext cx="8621813" cy="1143000"/>
          </a:xfrm>
        </p:spPr>
        <p:txBody>
          <a:bodyPr>
            <a:normAutofit fontScale="90000"/>
          </a:bodyPr>
          <a:lstStyle/>
          <a:p>
            <a:pPr algn="ctr"/>
            <a:r>
              <a:rPr lang="en-GB" dirty="0" smtClean="0"/>
              <a:t>The offer to join the voyage </a:t>
            </a:r>
            <a:br>
              <a:rPr lang="en-GB" dirty="0" smtClean="0"/>
            </a:br>
            <a:r>
              <a:rPr lang="en-GB" dirty="0" smtClean="0"/>
              <a:t>of a lifetime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eynes_beagle_model.jpg"/>
          <p:cNvPicPr>
            <a:picLocks noGrp="1" noChangeAspect="1"/>
          </p:cNvPicPr>
          <p:nvPr>
            <p:ph sz="half" idx="2"/>
          </p:nvPr>
        </p:nvPicPr>
        <p:blipFill>
          <a:blip r:embed="rId3"/>
          <a:stretch>
            <a:fillRect/>
          </a:stretch>
        </p:blipFill>
        <p:spPr>
          <a:xfrm>
            <a:off x="5035550" y="1675606"/>
            <a:ext cx="4375150" cy="4375150"/>
          </a:xfrm>
          <a:ln w="38100">
            <a:solidFill>
              <a:srgbClr val="1F497D"/>
            </a:solidFill>
          </a:ln>
        </p:spPr>
      </p:pic>
      <p:pic>
        <p:nvPicPr>
          <p:cNvPr id="5" name="Picture Placeholder 4" descr="FITZROY-crop.jpg"/>
          <p:cNvPicPr>
            <a:picLocks noGrp="1" noChangeAspect="1"/>
          </p:cNvPicPr>
          <p:nvPr>
            <p:ph type="pic" sz="quarter" idx="10"/>
          </p:nvPr>
        </p:nvPicPr>
        <p:blipFill>
          <a:blip r:embed="rId4"/>
          <a:srcRect t="10002" b="10002"/>
          <a:stretch>
            <a:fillRect/>
          </a:stretch>
        </p:blipFill>
        <p:spPr/>
      </p:pic>
      <p:sp>
        <p:nvSpPr>
          <p:cNvPr id="4" name="Title 3"/>
          <p:cNvSpPr>
            <a:spLocks noGrp="1"/>
          </p:cNvSpPr>
          <p:nvPr>
            <p:ph type="title"/>
          </p:nvPr>
        </p:nvSpPr>
        <p:spPr/>
        <p:txBody>
          <a:bodyPr/>
          <a:lstStyle/>
          <a:p>
            <a:r>
              <a:rPr lang="en-GB" dirty="0" smtClean="0"/>
              <a:t>Captain FitzRoy and HMS </a:t>
            </a:r>
            <a:r>
              <a:rPr lang="en-GB" i="1" dirty="0" smtClean="0"/>
              <a:t>Beagle</a:t>
            </a:r>
            <a:endParaRPr lang="en-GB"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y7804.jpg"/>
          <p:cNvPicPr>
            <a:picLocks noGrp="1" noChangeAspect="1"/>
          </p:cNvPicPr>
          <p:nvPr>
            <p:ph type="pic" sz="quarter" idx="10"/>
          </p:nvPr>
        </p:nvPicPr>
        <p:blipFill>
          <a:blip r:embed="rId3"/>
          <a:srcRect t="8217" b="8217"/>
          <a:stretch>
            <a:fillRect/>
          </a:stretch>
        </p:blipFill>
        <p:spPr/>
      </p:pic>
      <p:sp>
        <p:nvSpPr>
          <p:cNvPr id="4" name="Title 3"/>
          <p:cNvSpPr>
            <a:spLocks noGrp="1"/>
          </p:cNvSpPr>
          <p:nvPr>
            <p:ph type="title"/>
          </p:nvPr>
        </p:nvSpPr>
        <p:spPr/>
        <p:txBody>
          <a:bodyPr>
            <a:normAutofit/>
          </a:bodyPr>
          <a:lstStyle/>
          <a:p>
            <a:pPr algn="ctr"/>
            <a:r>
              <a:rPr lang="en-GB" dirty="0" smtClean="0"/>
              <a:t>Darwin’s father’s reaction to the offer</a:t>
            </a:r>
            <a:endParaRPr lang="en-GB" dirty="0"/>
          </a:p>
        </p:txBody>
      </p:sp>
      <p:pic>
        <p:nvPicPr>
          <p:cNvPr id="6" name="Content Placeholder 5" descr="Father_objections.jpg"/>
          <p:cNvPicPr>
            <a:picLocks noGrp="1" noChangeAspect="1"/>
          </p:cNvPicPr>
          <p:nvPr>
            <p:ph sz="half" idx="2"/>
          </p:nvPr>
        </p:nvPicPr>
        <p:blipFill>
          <a:blip r:embed="rId4"/>
          <a:srcRect l="25432"/>
          <a:stretch>
            <a:fillRect/>
          </a:stretch>
        </p:blipFill>
        <p:spPr>
          <a:xfrm>
            <a:off x="5865877" y="1590675"/>
            <a:ext cx="3720970" cy="4525963"/>
          </a:xfrm>
          <a:ln w="38100">
            <a:solidFill>
              <a:srgbClr val="1F497D"/>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 blueprint.jpg"/>
          <p:cNvPicPr>
            <a:picLocks noGrp="1" noChangeAspect="1"/>
          </p:cNvPicPr>
          <p:nvPr>
            <p:ph idx="1"/>
          </p:nvPr>
        </p:nvPicPr>
        <p:blipFill>
          <a:blip r:embed="rId3"/>
          <a:stretch>
            <a:fillRect/>
          </a:stretch>
        </p:blipFill>
        <p:spPr>
          <a:xfrm>
            <a:off x="2211915" y="1600200"/>
            <a:ext cx="6488644" cy="4525963"/>
          </a:xfrm>
          <a:ln w="38100">
            <a:solidFill>
              <a:srgbClr val="1F497D"/>
            </a:solidFill>
          </a:ln>
        </p:spPr>
      </p:pic>
      <p:sp>
        <p:nvSpPr>
          <p:cNvPr id="3" name="Title 2"/>
          <p:cNvSpPr>
            <a:spLocks noGrp="1"/>
          </p:cNvSpPr>
          <p:nvPr>
            <p:ph type="title"/>
          </p:nvPr>
        </p:nvSpPr>
        <p:spPr/>
        <p:txBody>
          <a:bodyPr/>
          <a:lstStyle/>
          <a:p>
            <a:pPr algn="ctr"/>
            <a:r>
              <a:rPr lang="en-GB" dirty="0" smtClean="0"/>
              <a:t>Plan of HMS </a:t>
            </a:r>
            <a:r>
              <a:rPr lang="en-GB" i="1" dirty="0" smtClean="0"/>
              <a:t>Beagle</a:t>
            </a:r>
            <a:endParaRPr lang="en-GB"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Voyage-Route-01.jpg"/>
          <p:cNvPicPr>
            <a:picLocks noGrp="1" noChangeAspect="1"/>
          </p:cNvPicPr>
          <p:nvPr>
            <p:ph idx="1"/>
          </p:nvPr>
        </p:nvPicPr>
        <p:blipFill>
          <a:blip r:embed="rId3"/>
          <a:stretch>
            <a:fillRect/>
          </a:stretch>
        </p:blipFill>
        <p:spPr>
          <a:xfrm>
            <a:off x="1990793" y="1600200"/>
            <a:ext cx="6666267" cy="4713051"/>
          </a:xfrm>
          <a:ln w="38100">
            <a:solidFill>
              <a:srgbClr val="1F497D"/>
            </a:solidFill>
          </a:ln>
        </p:spPr>
      </p:pic>
      <p:sp>
        <p:nvSpPr>
          <p:cNvPr id="3" name="Title 2"/>
          <p:cNvSpPr>
            <a:spLocks noGrp="1"/>
          </p:cNvSpPr>
          <p:nvPr>
            <p:ph type="title"/>
          </p:nvPr>
        </p:nvSpPr>
        <p:spPr/>
        <p:txBody>
          <a:bodyPr/>
          <a:lstStyle/>
          <a:p>
            <a:pPr algn="ctr"/>
            <a:r>
              <a:rPr lang="en-GB" dirty="0" smtClean="0"/>
              <a:t>Where did HMS </a:t>
            </a:r>
            <a:r>
              <a:rPr lang="en-GB" i="1" dirty="0" smtClean="0"/>
              <a:t>Beagle</a:t>
            </a:r>
            <a:r>
              <a:rPr lang="en-GB" dirty="0" smtClean="0"/>
              <a:t> go?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2.jpg"/>
          <p:cNvPicPr>
            <a:picLocks noGrp="1" noChangeAspect="1"/>
          </p:cNvPicPr>
          <p:nvPr>
            <p:ph sz="half" idx="1"/>
          </p:nvPr>
        </p:nvPicPr>
        <p:blipFill>
          <a:blip r:embed="rId3"/>
          <a:stretch>
            <a:fillRect/>
          </a:stretch>
        </p:blipFill>
        <p:spPr>
          <a:xfrm>
            <a:off x="5630977" y="1800624"/>
            <a:ext cx="4012240" cy="4175068"/>
          </a:xfrm>
        </p:spPr>
      </p:pic>
      <p:pic>
        <p:nvPicPr>
          <p:cNvPr id="5" name="Content Placeholder 4" descr="Hart-McLeod-029586.jpg"/>
          <p:cNvPicPr>
            <a:picLocks noGrp="1" noChangeAspect="1"/>
          </p:cNvPicPr>
          <p:nvPr>
            <p:ph sz="half" idx="2"/>
          </p:nvPr>
        </p:nvPicPr>
        <p:blipFill>
          <a:blip r:embed="rId4"/>
          <a:stretch>
            <a:fillRect/>
          </a:stretch>
        </p:blipFill>
        <p:spPr>
          <a:xfrm>
            <a:off x="1095643" y="1800624"/>
            <a:ext cx="3993882" cy="3993882"/>
          </a:xfrm>
          <a:ln w="38100">
            <a:solidFill>
              <a:srgbClr val="1F497D"/>
            </a:solidFill>
          </a:ln>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Placeholder 7" descr="Hart-McLeod-029607.jpg"/>
          <p:cNvPicPr>
            <a:picLocks noChangeAspect="1"/>
          </p:cNvPicPr>
          <p:nvPr/>
        </p:nvPicPr>
        <p:blipFill>
          <a:blip r:embed="rId5"/>
          <a:srcRect l="6369" r="6369"/>
          <a:stretch>
            <a:fillRect/>
          </a:stretch>
        </p:blipFill>
        <p:spPr>
          <a:xfrm>
            <a:off x="4365070" y="4783756"/>
            <a:ext cx="1964870" cy="1964870"/>
          </a:xfrm>
          <a:prstGeom prst="rect">
            <a:avLst/>
          </a:prstGeom>
          <a:ln w="38100" cap="rnd" cmpd="sng">
            <a:solidFill>
              <a:srgbClr val="1F497D"/>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2">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DCP-Schools-Template-02</Template>
  <TotalTime>7390</TotalTime>
  <Words>1430</Words>
  <Application>Microsoft Office PowerPoint</Application>
  <PresentationFormat>A4 Paper (210x297 mm)</PresentationFormat>
  <Paragraphs>80</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DCP-Schools-Template-02</vt:lpstr>
      <vt:lpstr>The Beagle Voyage</vt:lpstr>
      <vt:lpstr>Who was Charles Darwin?</vt:lpstr>
      <vt:lpstr>Darwin as a young man</vt:lpstr>
      <vt:lpstr>The offer to join the voyage  of a lifetime</vt:lpstr>
      <vt:lpstr>Captain FitzRoy and HMS Beagle</vt:lpstr>
      <vt:lpstr>Darwin’s father’s reaction to the offer</vt:lpstr>
      <vt:lpstr>Plan of HMS Beagle</vt:lpstr>
      <vt:lpstr>Where did HMS Beagle go? </vt:lpstr>
      <vt:lpstr>Specimens big and small</vt:lpstr>
      <vt:lpstr>Adventures with animals  </vt:lpstr>
      <vt:lpstr>Life after the voyage</vt:lpstr>
      <vt:lpstr>Adventures with plants</vt:lpstr>
      <vt:lpstr>Evolution and beyond</vt:lpstr>
      <vt:lpstr>Acknowledgements</vt:lpstr>
    </vt:vector>
  </TitlesOfParts>
  <Company>Cambridge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Beagle Voyage</dc:title>
  <dc:creator>Sally Stafford</dc:creator>
  <cp:lastModifiedBy>Darwin</cp:lastModifiedBy>
  <cp:revision>31</cp:revision>
  <dcterms:created xsi:type="dcterms:W3CDTF">2017-01-11T13:39:11Z</dcterms:created>
  <dcterms:modified xsi:type="dcterms:W3CDTF">2017-02-09T22:04:44Z</dcterms:modified>
</cp:coreProperties>
</file>