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256" r:id="rId2"/>
    <p:sldId id="258" r:id="rId3"/>
    <p:sldId id="259" r:id="rId4"/>
    <p:sldId id="260" r:id="rId5"/>
    <p:sldId id="264" r:id="rId6"/>
    <p:sldId id="266" r:id="rId7"/>
    <p:sldId id="267" r:id="rId8"/>
    <p:sldId id="281" r:id="rId9"/>
    <p:sldId id="274" r:id="rId10"/>
    <p:sldId id="272" r:id="rId11"/>
    <p:sldId id="276" r:id="rId12"/>
    <p:sldId id="278" r:id="rId13"/>
    <p:sldId id="279" r:id="rId14"/>
    <p:sldId id="280" r:id="rId15"/>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1C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3237" autoAdjust="0"/>
  </p:normalViewPr>
  <p:slideViewPr>
    <p:cSldViewPr snapToGrid="0" snapToObjects="1">
      <p:cViewPr varScale="1">
        <p:scale>
          <a:sx n="75" d="100"/>
          <a:sy n="75" d="100"/>
        </p:scale>
        <p:origin x="-728" y="-60"/>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EB3BB10-42F0-4B58-BF05-E5C7B7FCD62D}" type="datetimeFigureOut">
              <a:rPr lang="en-GB" smtClean="0"/>
              <a:pPr/>
              <a:t>09/02/2017</a:t>
            </a:fld>
            <a:endParaRPr lang="en-GB"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22F13CC-FD46-4326-B045-FC37C5CA75C3}" type="slidenum">
              <a:rPr lang="en-GB" smtClean="0"/>
              <a:pPr/>
              <a:t>‹#›</a:t>
            </a:fld>
            <a:endParaRPr lang="en-GB" dirty="0"/>
          </a:p>
        </p:txBody>
      </p:sp>
    </p:spTree>
    <p:extLst>
      <p:ext uri="{BB962C8B-B14F-4D97-AF65-F5344CB8AC3E}">
        <p14:creationId xmlns="" xmlns:p14="http://schemas.microsoft.com/office/powerpoint/2010/main" val="8839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will introduce</a:t>
            </a:r>
            <a:r>
              <a:rPr lang="en-GB" baseline="0" dirty="0" smtClean="0"/>
              <a:t> key moments in Darwin’s life and provide a context for the accompanying activities.</a:t>
            </a:r>
            <a:endParaRPr lang="en-GB" dirty="0" smtClean="0"/>
          </a:p>
          <a:p>
            <a:endParaRPr lang="en-GB" dirty="0"/>
          </a:p>
        </p:txBody>
      </p:sp>
      <p:sp>
        <p:nvSpPr>
          <p:cNvPr id="4" name="Slide Number Placeholder 3"/>
          <p:cNvSpPr>
            <a:spLocks noGrp="1"/>
          </p:cNvSpPr>
          <p:nvPr>
            <p:ph type="sldNum" sz="quarter" idx="10"/>
          </p:nvPr>
        </p:nvSpPr>
        <p:spPr/>
        <p:txBody>
          <a:bodyPr/>
          <a:lstStyle/>
          <a:p>
            <a:fld id="{922F13CC-FD46-4326-B045-FC37C5CA75C3}"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altLang="ja-JP" sz="1200" dirty="0" smtClean="0">
                <a:latin typeface="Arial" pitchFamily="34" charset="0"/>
                <a:cs typeface="Arial" pitchFamily="34" charset="0"/>
                <a:sym typeface="Arial" pitchFamily="34" charset="0"/>
              </a:rPr>
              <a:t>Darwin </a:t>
            </a:r>
            <a:r>
              <a:rPr lang="en-US" altLang="ja-JP" sz="1200" b="0" dirty="0" smtClean="0">
                <a:latin typeface="Arial" pitchFamily="34" charset="0"/>
                <a:cs typeface="Arial" pitchFamily="34" charset="0"/>
                <a:sym typeface="Arial" pitchFamily="34" charset="0"/>
              </a:rPr>
              <a:t>was amazed at </a:t>
            </a:r>
            <a:r>
              <a:rPr lang="en-US" altLang="ja-JP" sz="1200" dirty="0" smtClean="0">
                <a:latin typeface="Arial" pitchFamily="34" charset="0"/>
                <a:cs typeface="Arial" pitchFamily="34" charset="0"/>
                <a:sym typeface="Arial" pitchFamily="34" charset="0"/>
              </a:rPr>
              <a:t>how similar Wallace’s ideas were to his own. Although Darwin had been in no hurry to publish his</a:t>
            </a:r>
            <a:r>
              <a:rPr lang="en-US" altLang="ja-JP" sz="1200" baseline="0" dirty="0" smtClean="0">
                <a:latin typeface="Arial" pitchFamily="34" charset="0"/>
                <a:cs typeface="Arial" pitchFamily="34" charset="0"/>
                <a:sym typeface="Arial" pitchFamily="34" charset="0"/>
              </a:rPr>
              <a:t> f</a:t>
            </a:r>
            <a:r>
              <a:rPr lang="en-US" altLang="ja-JP" sz="1200" dirty="0" smtClean="0">
                <a:latin typeface="Arial" pitchFamily="34" charset="0"/>
                <a:cs typeface="Arial" pitchFamily="34" charset="0"/>
                <a:sym typeface="Arial" pitchFamily="34" charset="0"/>
              </a:rPr>
              <a:t>indings, r</a:t>
            </a:r>
            <a:r>
              <a:rPr lang="en-US" sz="1200" dirty="0" smtClean="0">
                <a:latin typeface="Arial" pitchFamily="34" charset="0"/>
                <a:cs typeface="Arial" pitchFamily="34" charset="0"/>
                <a:sym typeface="Arial" pitchFamily="34" charset="0"/>
              </a:rPr>
              <a:t>eceiving</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Wallace’s sketch </a:t>
            </a:r>
            <a:r>
              <a:rPr lang="en-US" sz="1200" b="0" dirty="0" smtClean="0">
                <a:latin typeface="Arial" pitchFamily="34" charset="0"/>
                <a:cs typeface="Arial" pitchFamily="34" charset="0"/>
                <a:sym typeface="Arial" pitchFamily="34" charset="0"/>
              </a:rPr>
              <a:t>jolted him into</a:t>
            </a:r>
            <a:r>
              <a:rPr lang="en-US" sz="1200" b="0" baseline="0" dirty="0" smtClean="0">
                <a:latin typeface="Arial" pitchFamily="34" charset="0"/>
                <a:cs typeface="Arial" pitchFamily="34" charset="0"/>
                <a:sym typeface="Arial" pitchFamily="34" charset="0"/>
              </a:rPr>
              <a:t> </a:t>
            </a:r>
            <a:r>
              <a:rPr lang="en-US" sz="1200" b="0" dirty="0" smtClean="0">
                <a:latin typeface="Arial" pitchFamily="34" charset="0"/>
                <a:cs typeface="Arial" pitchFamily="34" charset="0"/>
                <a:sym typeface="Arial" pitchFamily="34" charset="0"/>
              </a:rPr>
              <a:t>action.</a:t>
            </a:r>
            <a:r>
              <a:rPr lang="en-US" sz="1200" b="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a:t>
            </a:r>
            <a:r>
              <a:rPr lang="en-US" sz="1200" b="0" dirty="0" smtClean="0">
                <a:latin typeface="Arial" pitchFamily="34" charset="0"/>
                <a:cs typeface="Arial" pitchFamily="34" charset="0"/>
                <a:sym typeface="Arial" pitchFamily="34" charset="0"/>
              </a:rPr>
              <a:t>began to</a:t>
            </a:r>
            <a:r>
              <a:rPr lang="en-US" sz="1200" b="0" baseline="0" dirty="0" smtClean="0">
                <a:latin typeface="Arial" pitchFamily="34" charset="0"/>
                <a:cs typeface="Arial" pitchFamily="34" charset="0"/>
                <a:sym typeface="Arial" pitchFamily="34" charset="0"/>
              </a:rPr>
              <a:t> </a:t>
            </a:r>
            <a:r>
              <a:rPr lang="en-US" sz="1200" b="0" dirty="0" smtClean="0">
                <a:latin typeface="Arial" pitchFamily="34" charset="0"/>
                <a:cs typeface="Arial" pitchFamily="34" charset="0"/>
                <a:sym typeface="Arial" pitchFamily="34" charset="0"/>
              </a:rPr>
              <a:t>worry that he would not receive credit for his</a:t>
            </a:r>
            <a:r>
              <a:rPr lang="en-US" sz="1200" b="0" baseline="0" dirty="0" smtClean="0">
                <a:latin typeface="Arial" pitchFamily="34" charset="0"/>
                <a:cs typeface="Arial" pitchFamily="34" charset="0"/>
                <a:sym typeface="Arial" pitchFamily="34" charset="0"/>
              </a:rPr>
              <a:t> </a:t>
            </a:r>
            <a:r>
              <a:rPr lang="en-US" sz="1200" b="0" dirty="0" smtClean="0">
                <a:latin typeface="Arial" pitchFamily="34" charset="0"/>
                <a:cs typeface="Arial" pitchFamily="34" charset="0"/>
                <a:sym typeface="Arial" pitchFamily="34" charset="0"/>
              </a:rPr>
              <a:t>own</a:t>
            </a:r>
            <a:r>
              <a:rPr lang="en-US" sz="1200" b="0" baseline="0" dirty="0" smtClean="0">
                <a:latin typeface="Arial" pitchFamily="34" charset="0"/>
                <a:cs typeface="Arial" pitchFamily="34" charset="0"/>
                <a:sym typeface="Arial" pitchFamily="34" charset="0"/>
              </a:rPr>
              <a:t> </a:t>
            </a:r>
            <a:r>
              <a:rPr lang="en-US" sz="1200" b="0" dirty="0" smtClean="0">
                <a:latin typeface="Arial" pitchFamily="34" charset="0"/>
                <a:cs typeface="Arial" pitchFamily="34" charset="0"/>
                <a:sym typeface="Arial" pitchFamily="34" charset="0"/>
              </a:rPr>
              <a:t>ideas about natural selection.</a:t>
            </a:r>
            <a:endParaRPr lang="en-US" sz="1200" b="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GB" dirty="0" smtClean="0"/>
              <a:t>Although Darwin</a:t>
            </a:r>
            <a:r>
              <a:rPr lang="en-GB" baseline="0" dirty="0" smtClean="0"/>
              <a:t> was clear that Wallace had not done the years of research and did not have the evidence that he had, he was concerned</a:t>
            </a:r>
          </a:p>
          <a:p>
            <a:pPr marL="304800" indent="-304800" eaLnBrk="1" hangingPunct="1">
              <a:lnSpc>
                <a:spcPct val="90000"/>
              </a:lnSpc>
              <a:spcBef>
                <a:spcPct val="0"/>
              </a:spcBef>
            </a:pPr>
            <a:r>
              <a:rPr lang="en-GB" baseline="0" dirty="0" smtClean="0"/>
              <a:t>that his originality would be ‘smashed’. </a:t>
            </a:r>
            <a:r>
              <a:rPr lang="en-US" sz="1200" b="0" baseline="0" dirty="0" smtClean="0">
                <a:latin typeface="Arial" pitchFamily="34" charset="0"/>
                <a:cs typeface="Arial" pitchFamily="34" charset="0"/>
                <a:sym typeface="Arial" pitchFamily="34" charset="0"/>
              </a:rPr>
              <a:t>He shared his concerns in letters to his friend and colleague Charles Lyell and asked for his advice. </a:t>
            </a:r>
            <a:endParaRPr lang="en-US" sz="1200" b="0" baseline="0" dirty="0" smtClean="0">
              <a:latin typeface="Arial" pitchFamily="34" charset="0"/>
              <a:cs typeface="+mn-cs"/>
              <a:sym typeface="Arial" pitchFamily="34" charset="0"/>
            </a:endParaRPr>
          </a:p>
          <a:p>
            <a:pPr marL="304800" indent="-304800" eaLnBrk="1" hangingPunct="1">
              <a:lnSpc>
                <a:spcPct val="90000"/>
              </a:lnSpc>
              <a:spcBef>
                <a:spcPct val="0"/>
              </a:spcBef>
            </a:pPr>
            <a:r>
              <a:rPr lang="en-GB" baseline="0" dirty="0" smtClean="0"/>
              <a:t>After some discussion, the two papers were presented at the same time to other naturalists at a meeting of the Linnean Society of London.</a:t>
            </a:r>
          </a:p>
          <a:p>
            <a:pPr marL="304800" indent="-304800" eaLnBrk="1" hangingPunct="1">
              <a:lnSpc>
                <a:spcPct val="90000"/>
              </a:lnSpc>
              <a:spcBef>
                <a:spcPct val="0"/>
              </a:spcBef>
            </a:pPr>
            <a:r>
              <a:rPr lang="en-GB" baseline="0" dirty="0" smtClean="0"/>
              <a:t>This outcome was later approved by both Darwin and Wallace. The papers were well received at the meeting. </a:t>
            </a:r>
            <a:endParaRPr lang="en-GB" dirty="0" smtClean="0"/>
          </a:p>
          <a:p>
            <a:endParaRPr lang="en-GB" dirty="0"/>
          </a:p>
        </p:txBody>
      </p:sp>
      <p:sp>
        <p:nvSpPr>
          <p:cNvPr id="4" name="Slide Number Placeholder 3"/>
          <p:cNvSpPr>
            <a:spLocks noGrp="1"/>
          </p:cNvSpPr>
          <p:nvPr>
            <p:ph type="sldNum" sz="quarter" idx="10"/>
          </p:nvPr>
        </p:nvSpPr>
        <p:spPr/>
        <p:txBody>
          <a:bodyPr/>
          <a:lstStyle/>
          <a:p>
            <a:fld id="{922F13CC-FD46-4326-B045-FC37C5CA75C3}"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 year later in 1859 Darwin published his now most famous book: </a:t>
            </a:r>
            <a:r>
              <a:rPr lang="en-GB" i="1" baseline="0" dirty="0" smtClean="0"/>
              <a:t>On the Origin of Species by Means of Natural Selection</a:t>
            </a:r>
            <a:r>
              <a:rPr lang="en-GB" baseline="0" dirty="0" smtClean="0"/>
              <a:t>.  It was widely read beyond the scientific community as it was written for a non-specialist audience. It proved a ground-breaking and much debated work that still provides the basis for modern evolutionary theory.</a:t>
            </a:r>
            <a:endParaRPr lang="en-GB" dirty="0" smtClean="0"/>
          </a:p>
          <a:p>
            <a:endParaRPr lang="en-GB" dirty="0"/>
          </a:p>
        </p:txBody>
      </p:sp>
      <p:sp>
        <p:nvSpPr>
          <p:cNvPr id="4" name="Slide Number Placeholder 3"/>
          <p:cNvSpPr>
            <a:spLocks noGrp="1"/>
          </p:cNvSpPr>
          <p:nvPr>
            <p:ph type="sldNum" sz="quarter" idx="10"/>
          </p:nvPr>
        </p:nvSpPr>
        <p:spPr/>
        <p:txBody>
          <a:bodyPr/>
          <a:lstStyle/>
          <a:p>
            <a:fld id="{922F13CC-FD46-4326-B045-FC37C5CA75C3}"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book provoked</a:t>
            </a:r>
            <a:r>
              <a:rPr lang="en-GB" baseline="0" dirty="0" smtClean="0"/>
              <a:t> widely differing responses:</a:t>
            </a:r>
          </a:p>
          <a:p>
            <a:r>
              <a:rPr lang="en-GB" sz="1600" b="1" dirty="0" smtClean="0">
                <a:solidFill>
                  <a:srgbClr val="C00000"/>
                </a:solidFill>
              </a:rPr>
              <a:t>‘</a:t>
            </a:r>
            <a:r>
              <a:rPr lang="en-GB" i="1" dirty="0" smtClean="0"/>
              <a:t>Parts of it I admired greatly; parts I laughed at till my sides were sore; other parts I read with absolute sorrow</a:t>
            </a:r>
            <a:r>
              <a:rPr lang="en-GB" dirty="0" smtClean="0"/>
              <a:t>;</a:t>
            </a:r>
            <a:r>
              <a:rPr lang="en-GB" sz="1600" b="1" dirty="0" smtClean="0">
                <a:solidFill>
                  <a:srgbClr val="C00000"/>
                </a:solidFill>
              </a:rPr>
              <a:t>’ </a:t>
            </a:r>
          </a:p>
          <a:p>
            <a:r>
              <a:rPr lang="en-GB" sz="1000" dirty="0" smtClean="0"/>
              <a:t>Darwin’s respected Professor</a:t>
            </a:r>
            <a:r>
              <a:rPr lang="en-GB" sz="1000" baseline="0" dirty="0" smtClean="0"/>
              <a:t> of Geology at Cambridge University, </a:t>
            </a:r>
            <a:r>
              <a:rPr lang="en-GB" sz="1000" dirty="0" smtClean="0"/>
              <a:t>Adam Sedgwick, 24 November, 1859.</a:t>
            </a:r>
          </a:p>
          <a:p>
            <a:r>
              <a:rPr lang="en-GB" dirty="0" smtClean="0"/>
              <a:t>‘</a:t>
            </a:r>
            <a:r>
              <a:rPr lang="en-GB" i="1" dirty="0" smtClean="0"/>
              <a:t>So the world</a:t>
            </a:r>
            <a:r>
              <a:rPr lang="en-GB" i="1" baseline="0" dirty="0" smtClean="0"/>
              <a:t> gets on step by step towards brave clearness and honesty</a:t>
            </a:r>
            <a:r>
              <a:rPr lang="en-GB" baseline="0" dirty="0" smtClean="0"/>
              <a:t>’ novelist, George Eliot.</a:t>
            </a:r>
          </a:p>
          <a:p>
            <a:r>
              <a:rPr lang="en-GB" sz="1200" b="0" i="0" kern="1200" baseline="0" dirty="0" smtClean="0">
                <a:solidFill>
                  <a:schemeClr val="tx1"/>
                </a:solidFill>
                <a:latin typeface="+mn-lt"/>
                <a:ea typeface="+mn-ea"/>
                <a:cs typeface="+mn-cs"/>
              </a:rPr>
              <a:t>‘</a:t>
            </a:r>
            <a:r>
              <a:rPr lang="en-GB" sz="1200" b="0" i="1" kern="1200" dirty="0" smtClean="0">
                <a:solidFill>
                  <a:schemeClr val="tx1"/>
                </a:solidFill>
                <a:latin typeface="+mn-lt"/>
                <a:ea typeface="+mn-ea"/>
                <a:cs typeface="+mn-cs"/>
              </a:rPr>
              <a:t>Nothing I think can be better than the tone of the book—it impresses those who know nothing about the subject</a:t>
            </a:r>
            <a:r>
              <a:rPr lang="en-GB" sz="1200" b="0" i="0" kern="1200" dirty="0" smtClean="0">
                <a:solidFill>
                  <a:schemeClr val="tx1"/>
                </a:solidFill>
                <a:latin typeface="+mn-lt"/>
                <a:ea typeface="+mn-ea"/>
                <a:cs typeface="+mn-cs"/>
              </a:rPr>
              <a:t>’ friend and zoologist, Thomas Huxley, who declared himself ready to support Darwin</a:t>
            </a:r>
            <a:r>
              <a:rPr lang="en-GB" sz="1200" b="0" i="0" kern="1200" baseline="0" dirty="0" smtClean="0">
                <a:solidFill>
                  <a:schemeClr val="tx1"/>
                </a:solidFill>
                <a:latin typeface="+mn-lt"/>
                <a:ea typeface="+mn-ea"/>
                <a:cs typeface="+mn-cs"/>
              </a:rPr>
              <a:t> ‘</a:t>
            </a:r>
            <a:r>
              <a:rPr lang="en-GB" sz="1200" b="0" i="1" kern="1200" baseline="0" dirty="0" smtClean="0">
                <a:solidFill>
                  <a:schemeClr val="tx1"/>
                </a:solidFill>
                <a:latin typeface="+mn-lt"/>
                <a:ea typeface="+mn-ea"/>
                <a:cs typeface="+mn-cs"/>
              </a:rPr>
              <a:t>tooth and claw</a:t>
            </a:r>
            <a:r>
              <a:rPr lang="en-GB" sz="1200" b="0" i="0" kern="1200" baseline="0" dirty="0" smtClean="0">
                <a:solidFill>
                  <a:schemeClr val="tx1"/>
                </a:solidFill>
                <a:latin typeface="+mn-lt"/>
                <a:ea typeface="+mn-ea"/>
                <a:cs typeface="+mn-cs"/>
              </a:rPr>
              <a:t>’</a:t>
            </a:r>
            <a:r>
              <a:rPr lang="en-GB" sz="1200" b="0" i="0" kern="1200" dirty="0" smtClean="0">
                <a:solidFill>
                  <a:schemeClr val="tx1"/>
                </a:solidFill>
                <a:latin typeface="+mn-lt"/>
                <a:ea typeface="+mn-ea"/>
                <a:cs typeface="+mn-cs"/>
              </a:rPr>
              <a:t>.</a:t>
            </a:r>
          </a:p>
          <a:p>
            <a:endParaRPr lang="en-GB" dirty="0" smtClean="0"/>
          </a:p>
        </p:txBody>
      </p:sp>
      <p:sp>
        <p:nvSpPr>
          <p:cNvPr id="4" name="Slide Number Placeholder 3"/>
          <p:cNvSpPr>
            <a:spLocks noGrp="1"/>
          </p:cNvSpPr>
          <p:nvPr>
            <p:ph type="sldNum" sz="quarter" idx="10"/>
          </p:nvPr>
        </p:nvSpPr>
        <p:spPr/>
        <p:txBody>
          <a:bodyPr/>
          <a:lstStyle/>
          <a:p>
            <a:fld id="{922F13CC-FD46-4326-B045-FC37C5CA75C3}"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Although </a:t>
            </a:r>
            <a:r>
              <a:rPr lang="en-GB" sz="1200" b="0" i="1" kern="1200" dirty="0" smtClean="0">
                <a:solidFill>
                  <a:schemeClr val="tx1"/>
                </a:solidFill>
                <a:latin typeface="+mn-lt"/>
                <a:ea typeface="+mn-ea"/>
                <a:cs typeface="+mn-cs"/>
              </a:rPr>
              <a:t>On the Origin of Species</a:t>
            </a:r>
            <a:r>
              <a:rPr lang="en-GB" sz="1200" b="0" i="1"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did not explicitly deal with human evolution, his following book, </a:t>
            </a:r>
            <a:r>
              <a:rPr lang="en-GB" sz="1200" b="0" i="1" kern="1200" dirty="0" smtClean="0">
                <a:solidFill>
                  <a:schemeClr val="tx1"/>
                </a:solidFill>
                <a:latin typeface="+mn-lt"/>
                <a:ea typeface="+mn-ea"/>
                <a:cs typeface="+mn-cs"/>
              </a:rPr>
              <a:t>The Descent of Man and Selection in Relation to Sex</a:t>
            </a:r>
            <a:r>
              <a:rPr lang="en-GB" sz="1200" b="0" i="0" kern="1200" dirty="0" smtClean="0">
                <a:solidFill>
                  <a:schemeClr val="tx1"/>
                </a:solidFill>
                <a:latin typeface="+mn-lt"/>
                <a:ea typeface="+mn-ea"/>
                <a:cs typeface="+mn-cs"/>
              </a:rPr>
              <a:t>, clearly outlines where he believed all human life to originate from. In stating that </a:t>
            </a:r>
            <a:r>
              <a:rPr lang="en-GB" sz="1200" b="0" i="1" kern="1200" dirty="0" smtClean="0">
                <a:solidFill>
                  <a:schemeClr val="tx1"/>
                </a:solidFill>
                <a:latin typeface="+mn-lt"/>
                <a:ea typeface="+mn-ea"/>
                <a:cs typeface="+mn-cs"/>
              </a:rPr>
              <a:t>all </a:t>
            </a:r>
            <a:r>
              <a:rPr lang="en-GB" sz="1200" b="0" i="0" kern="1200" dirty="0" smtClean="0">
                <a:solidFill>
                  <a:schemeClr val="tx1"/>
                </a:solidFill>
                <a:latin typeface="+mn-lt"/>
                <a:ea typeface="+mn-ea"/>
                <a:cs typeface="+mn-cs"/>
              </a:rPr>
              <a:t>human races and apes shared a common ancestor, Darwin challenged and provoked religious and racial views of the day, leading some to regard his views as dangerous. The</a:t>
            </a:r>
            <a:r>
              <a:rPr lang="en-GB" sz="1200" b="0" i="0" kern="1200" baseline="0" dirty="0" smtClean="0">
                <a:solidFill>
                  <a:schemeClr val="tx1"/>
                </a:solidFill>
                <a:latin typeface="+mn-lt"/>
                <a:ea typeface="+mn-ea"/>
                <a:cs typeface="+mn-cs"/>
              </a:rPr>
              <a:t> popular press were quick to respond to the controversy and to satirise Darwin’s ideas. Undeterred, he continued to work and to publish until his death in 1882. He wrote on subjects as diverse as the movements of plants, earthworms and the range of human facial expressions, but all as part of his arguments about evolution. Darwin’s ‘dangerous’ idea still underpins our understanding of evolution and the natural world today.</a:t>
            </a:r>
            <a:endParaRPr lang="en-GB" baseline="0" dirty="0" smtClean="0"/>
          </a:p>
        </p:txBody>
      </p:sp>
      <p:sp>
        <p:nvSpPr>
          <p:cNvPr id="4" name="Slide Number Placeholder 3"/>
          <p:cNvSpPr>
            <a:spLocks noGrp="1"/>
          </p:cNvSpPr>
          <p:nvPr>
            <p:ph type="sldNum" sz="quarter" idx="10"/>
          </p:nvPr>
        </p:nvSpPr>
        <p:spPr/>
        <p:txBody>
          <a:bodyPr/>
          <a:lstStyle/>
          <a:p>
            <a:fld id="{0F80D8AF-407C-4824-849D-988511F05D15}" type="slidenum">
              <a:rPr lang="en-GB" smtClean="0"/>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a:lnSpc>
                <a:spcPct val="80000"/>
              </a:lnSpc>
              <a:spcBef>
                <a:spcPct val="0"/>
              </a:spcBef>
            </a:pPr>
            <a:r>
              <a:rPr lang="en-US" altLang="en-US" sz="1200" dirty="0" smtClean="0">
                <a:cs typeface="Arial" pitchFamily="34" charset="0"/>
                <a:sym typeface="Arial" pitchFamily="34" charset="0"/>
              </a:rPr>
              <a:t>What do we know about Darwin? What is he famous for?</a:t>
            </a:r>
          </a:p>
          <a:p>
            <a:pPr marL="304800" indent="-304800">
              <a:lnSpc>
                <a:spcPct val="80000"/>
              </a:lnSpc>
              <a:spcBef>
                <a:spcPct val="0"/>
              </a:spcBef>
            </a:pPr>
            <a:r>
              <a:rPr lang="en-US" altLang="en-US" sz="1200" dirty="0" smtClean="0">
                <a:cs typeface="Arial" pitchFamily="34" charset="0"/>
                <a:sym typeface="Arial" pitchFamily="34" charset="0"/>
              </a:rPr>
              <a:t>Darwin</a:t>
            </a:r>
            <a:r>
              <a:rPr lang="en-US" altLang="en-US" sz="1200" baseline="0" dirty="0" smtClean="0">
                <a:cs typeface="Arial" pitchFamily="34" charset="0"/>
                <a:sym typeface="Arial" pitchFamily="34" charset="0"/>
              </a:rPr>
              <a:t> was b</a:t>
            </a:r>
            <a:r>
              <a:rPr lang="en-US" altLang="en-US" sz="1200" dirty="0" smtClean="0">
                <a:cs typeface="Arial" pitchFamily="34" charset="0"/>
                <a:sym typeface="Arial" pitchFamily="34" charset="0"/>
              </a:rPr>
              <a:t>orn in Shrewsbury in 1809.</a:t>
            </a:r>
            <a:r>
              <a:rPr lang="en-US" altLang="en-US" sz="1200" baseline="0" dirty="0" smtClean="0">
                <a:cs typeface="+mn-cs"/>
                <a:sym typeface="Arial" pitchFamily="34" charset="0"/>
              </a:rPr>
              <a:t> </a:t>
            </a:r>
            <a:r>
              <a:rPr lang="en-US" altLang="en-US" sz="1200" dirty="0" smtClean="0">
                <a:cs typeface="Arial" pitchFamily="34" charset="0"/>
                <a:sym typeface="Arial" pitchFamily="34" charset="0"/>
              </a:rPr>
              <a:t>He had a lifelong fascination for nature, observation and discovery.</a:t>
            </a:r>
            <a:r>
              <a:rPr lang="en-US" altLang="en-US" sz="1200" baseline="0" dirty="0" smtClean="0">
                <a:cs typeface="Arial" pitchFamily="34" charset="0"/>
                <a:sym typeface="Arial" pitchFamily="34" charset="0"/>
              </a:rPr>
              <a:t> </a:t>
            </a:r>
          </a:p>
          <a:p>
            <a:pPr marL="304800" indent="-304800">
              <a:lnSpc>
                <a:spcPct val="80000"/>
              </a:lnSpc>
              <a:spcBef>
                <a:spcPct val="0"/>
              </a:spcBef>
            </a:pPr>
            <a:r>
              <a:rPr lang="en-US" altLang="en-US" sz="1200" dirty="0" smtClean="0">
                <a:cs typeface="Arial" pitchFamily="34" charset="0"/>
                <a:sym typeface="Arial" pitchFamily="34" charset="0"/>
              </a:rPr>
              <a:t>He</a:t>
            </a:r>
            <a:r>
              <a:rPr lang="en-US" altLang="en-US" sz="1200" baseline="0" dirty="0" smtClean="0">
                <a:cs typeface="Arial" pitchFamily="34" charset="0"/>
                <a:sym typeface="Arial" pitchFamily="34" charset="0"/>
              </a:rPr>
              <a:t> w</a:t>
            </a:r>
            <a:r>
              <a:rPr lang="en-US" altLang="en-US" sz="1200" dirty="0" smtClean="0">
                <a:cs typeface="Arial" pitchFamily="34" charset="0"/>
                <a:sym typeface="Arial" pitchFamily="34" charset="0"/>
              </a:rPr>
              <a:t>ent on to become the most</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influential scientist, writer and thinker on</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evolution.</a:t>
            </a:r>
          </a:p>
          <a:p>
            <a:endParaRPr lang="en-GB" dirty="0"/>
          </a:p>
        </p:txBody>
      </p:sp>
      <p:sp>
        <p:nvSpPr>
          <p:cNvPr id="4" name="Slide Number Placeholder 3"/>
          <p:cNvSpPr>
            <a:spLocks noGrp="1"/>
          </p:cNvSpPr>
          <p:nvPr>
            <p:ph type="sldNum" sz="quarter" idx="10"/>
          </p:nvPr>
        </p:nvSpPr>
        <p:spPr/>
        <p:txBody>
          <a:bodyPr/>
          <a:lstStyle/>
          <a:p>
            <a:fld id="{922F13CC-FD46-4326-B045-FC37C5CA75C3}"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smtClean="0">
                <a:cs typeface="Arial" pitchFamily="34" charset="0"/>
                <a:sym typeface="Arial" pitchFamily="34" charset="0"/>
              </a:rPr>
              <a:t>In 1825, when Darwin was</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16,</a:t>
            </a:r>
            <a:r>
              <a:rPr lang="en-US" altLang="en-US" sz="1200" baseline="0" dirty="0" smtClean="0">
                <a:cs typeface="Arial" pitchFamily="34" charset="0"/>
                <a:sym typeface="Arial" pitchFamily="34" charset="0"/>
              </a:rPr>
              <a:t> he went to </a:t>
            </a:r>
            <a:r>
              <a:rPr lang="en-US" altLang="en-US" sz="1200" dirty="0" smtClean="0">
                <a:cs typeface="Arial" pitchFamily="34" charset="0"/>
                <a:sym typeface="Arial" pitchFamily="34" charset="0"/>
              </a:rPr>
              <a:t>Edinburgh University to</a:t>
            </a:r>
            <a:r>
              <a:rPr lang="en-US" altLang="en-US" sz="1200" baseline="0" dirty="0" smtClean="0">
                <a:cs typeface="Arial" pitchFamily="34" charset="0"/>
                <a:sym typeface="Arial" pitchFamily="34" charset="0"/>
              </a:rPr>
              <a:t> study medicine but did not enjoy his studies and left after two years. He then enrolled for a classical degree at Cambridge University and was a student</a:t>
            </a:r>
            <a:r>
              <a:rPr lang="en-US" altLang="en-US" sz="1200" dirty="0" smtClean="0">
                <a:cs typeface="Arial" pitchFamily="34" charset="0"/>
                <a:sym typeface="Arial" pitchFamily="34" charset="0"/>
              </a:rPr>
              <a:t> at Christ</a:t>
            </a:r>
            <a:r>
              <a:rPr lang="en-GB" altLang="en-US" sz="1200" dirty="0" smtClean="0">
                <a:cs typeface="Arial" pitchFamily="34" charset="0"/>
                <a:sym typeface="Arial" pitchFamily="34" charset="0"/>
              </a:rPr>
              <a:t>’</a:t>
            </a:r>
            <a:r>
              <a:rPr lang="en-US" altLang="ja-JP" sz="1200" dirty="0" smtClean="0">
                <a:cs typeface="Arial" pitchFamily="34" charset="0"/>
                <a:sym typeface="Arial" pitchFamily="34" charset="0"/>
              </a:rPr>
              <a:t>s College. He</a:t>
            </a:r>
            <a:r>
              <a:rPr lang="en-US" altLang="ja-JP" sz="1200" baseline="0" dirty="0" smtClean="0">
                <a:cs typeface="Arial" pitchFamily="34" charset="0"/>
                <a:sym typeface="Arial" pitchFamily="34" charset="0"/>
              </a:rPr>
              <a:t> had an idea to become </a:t>
            </a:r>
            <a:r>
              <a:rPr lang="en-US" altLang="ja-JP" sz="1200" dirty="0" smtClean="0">
                <a:cs typeface="Arial" pitchFamily="34" charset="0"/>
                <a:sym typeface="Arial" pitchFamily="34" charset="0"/>
              </a:rPr>
              <a:t>a clergyman with a country parish</a:t>
            </a:r>
            <a:r>
              <a:rPr lang="en-US" altLang="ja-JP" sz="1200" baseline="0" dirty="0" smtClean="0">
                <a:cs typeface="Arial" pitchFamily="34" charset="0"/>
                <a:sym typeface="Arial" pitchFamily="34" charset="0"/>
              </a:rPr>
              <a:t>. This appealed to Darwin as it would allow him to continue exploring the natural world; a common pursuit for a clergyman at that time.</a:t>
            </a:r>
            <a:endParaRPr lang="en-GB" dirty="0"/>
          </a:p>
        </p:txBody>
      </p:sp>
      <p:sp>
        <p:nvSpPr>
          <p:cNvPr id="4" name="Slide Number Placeholder 3"/>
          <p:cNvSpPr>
            <a:spLocks noGrp="1"/>
          </p:cNvSpPr>
          <p:nvPr>
            <p:ph type="sldNum" sz="quarter" idx="10"/>
          </p:nvPr>
        </p:nvSpPr>
        <p:spPr/>
        <p:txBody>
          <a:bodyPr/>
          <a:lstStyle/>
          <a:p>
            <a:fld id="{922F13CC-FD46-4326-B045-FC37C5CA75C3}"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August 1831</a:t>
            </a:r>
            <a:r>
              <a:rPr lang="en-GB" sz="1200" baseline="0" dirty="0" smtClean="0"/>
              <a:t> when Darwin was 22, his </a:t>
            </a:r>
            <a:r>
              <a:rPr lang="en-GB" sz="1200" dirty="0" smtClean="0"/>
              <a:t>botany professor, John Stevens Henslow,</a:t>
            </a:r>
            <a:r>
              <a:rPr lang="en-GB" sz="1200" baseline="0" dirty="0" smtClean="0"/>
              <a:t> </a:t>
            </a:r>
            <a:r>
              <a:rPr lang="en-GB" sz="1200" dirty="0" smtClean="0"/>
              <a:t>wrote to him unexpectedly. Henslow offered</a:t>
            </a:r>
            <a:r>
              <a:rPr lang="en-GB" sz="1200" baseline="0" dirty="0" smtClean="0"/>
              <a:t> Darwin</a:t>
            </a:r>
            <a:r>
              <a:rPr lang="en-GB" sz="1200" dirty="0" smtClean="0"/>
              <a:t> the opportunity to join young Captain FitzRoy aboard HMS </a:t>
            </a:r>
            <a:r>
              <a:rPr lang="en-GB" sz="1200" i="1" dirty="0" smtClean="0"/>
              <a:t>Beagle</a:t>
            </a:r>
            <a:r>
              <a:rPr lang="en-GB" sz="1200" dirty="0" smtClean="0"/>
              <a:t> on</a:t>
            </a:r>
            <a:r>
              <a:rPr lang="en-GB" sz="1200" baseline="0" dirty="0" smtClean="0"/>
              <a:t> </a:t>
            </a:r>
            <a:r>
              <a:rPr lang="en-GB" sz="1200" dirty="0" smtClean="0"/>
              <a:t>a voyage </a:t>
            </a:r>
            <a:r>
              <a:rPr lang="en-GB" sz="1200" baseline="0" dirty="0" smtClean="0"/>
              <a:t>a</a:t>
            </a:r>
            <a:r>
              <a:rPr lang="en-GB" sz="1200" dirty="0" smtClean="0"/>
              <a:t>round the world to create sea-c</a:t>
            </a:r>
            <a:r>
              <a:rPr lang="en-GB" sz="1200" baseline="0" dirty="0" smtClean="0"/>
              <a:t>harts</a:t>
            </a:r>
            <a:r>
              <a:rPr lang="en-GB" sz="1200" dirty="0" smtClean="0"/>
              <a:t>. The ship was to sail round the coast of South America and home via Australia and Mauritius. The offer had been made to two others before Darwin, but they had had to turn it down for family reasons. After</a:t>
            </a:r>
            <a:r>
              <a:rPr lang="en-GB" sz="1200" baseline="0" dirty="0" smtClean="0"/>
              <a:t> satisfying his father’s initial reservations, Darwin was able to accept the opportunity to join the voyage.</a:t>
            </a:r>
            <a:endParaRPr lang="en-GB" dirty="0" smtClean="0"/>
          </a:p>
          <a:p>
            <a:endParaRPr lang="en-GB" dirty="0"/>
          </a:p>
        </p:txBody>
      </p:sp>
      <p:sp>
        <p:nvSpPr>
          <p:cNvPr id="4" name="Slide Number Placeholder 3"/>
          <p:cNvSpPr>
            <a:spLocks noGrp="1"/>
          </p:cNvSpPr>
          <p:nvPr>
            <p:ph type="sldNum" sz="quarter" idx="10"/>
          </p:nvPr>
        </p:nvSpPr>
        <p:spPr/>
        <p:txBody>
          <a:bodyPr/>
          <a:lstStyle/>
          <a:p>
            <a:fld id="{922F13CC-FD46-4326-B045-FC37C5CA75C3}"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HMS </a:t>
            </a:r>
            <a:r>
              <a:rPr lang="en-GB" i="1" baseline="0" dirty="0" smtClean="0"/>
              <a:t>Beagle</a:t>
            </a:r>
            <a:r>
              <a:rPr lang="en-GB" baseline="0" dirty="0" smtClean="0"/>
              <a:t> set sail from Plymouth in December 1831. During </a:t>
            </a:r>
            <a:r>
              <a:rPr lang="en-GB" baseline="0" smtClean="0"/>
              <a:t>the voyage </a:t>
            </a:r>
            <a:r>
              <a:rPr lang="en-GB" baseline="0" dirty="0" smtClean="0"/>
              <a:t>much time was spent exploring the coastline of South America. Darwin was often free to carry out his own expeditions and spent a total of three years on land, exploring, observing and collecting. </a:t>
            </a:r>
            <a:r>
              <a:rPr lang="en-US" sz="1200" dirty="0" smtClean="0">
                <a:latin typeface="Arial" pitchFamily="34" charset="0"/>
                <a:cs typeface="Arial" pitchFamily="34" charset="0"/>
                <a:sym typeface="Arial" pitchFamily="34" charset="0"/>
              </a:rPr>
              <a:t>Darwin wrote regularly to his friends and family about his research, the new lands and people he encountered, and the wonder of the natural world.</a:t>
            </a:r>
            <a:endParaRPr lang="en-GB" dirty="0" smtClean="0"/>
          </a:p>
          <a:p>
            <a:r>
              <a:rPr lang="en-GB" baseline="0" dirty="0" smtClean="0"/>
              <a:t>The ship returned home via the Galápagos Islands, New Zealand, Australia and South Africa. Darwin arrived back in Plymouth in October 1836, almost five years after setting off.</a:t>
            </a:r>
          </a:p>
          <a:p>
            <a:endParaRPr lang="en-GB" dirty="0"/>
          </a:p>
        </p:txBody>
      </p:sp>
      <p:sp>
        <p:nvSpPr>
          <p:cNvPr id="4" name="Slide Number Placeholder 3"/>
          <p:cNvSpPr>
            <a:spLocks noGrp="1"/>
          </p:cNvSpPr>
          <p:nvPr>
            <p:ph type="sldNum" sz="quarter" idx="10"/>
          </p:nvPr>
        </p:nvSpPr>
        <p:spPr/>
        <p:txBody>
          <a:bodyPr/>
          <a:lstStyle/>
          <a:p>
            <a:fld id="{922F13CC-FD46-4326-B045-FC37C5CA75C3}"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During the voyage Darwin collected and sent back many thousands of samples and specimens including rocks, fossils, insects, animals, and plants. The bones belong to a </a:t>
            </a:r>
            <a:r>
              <a:rPr lang="en-GB" sz="1200" i="1" dirty="0" smtClean="0"/>
              <a:t>Megatherium</a:t>
            </a:r>
            <a:r>
              <a:rPr lang="en-GB" sz="1200" dirty="0" smtClean="0"/>
              <a:t> (giant ground sloth) that lived in South America around 5.3 million years ago.</a:t>
            </a:r>
          </a:p>
          <a:p>
            <a:r>
              <a:rPr lang="en-GB" sz="1200" dirty="0" smtClean="0"/>
              <a:t>Darwin’s collections were sometimes packaged in whatever containers</a:t>
            </a:r>
            <a:r>
              <a:rPr lang="en-GB" sz="1200" baseline="0" dirty="0" smtClean="0"/>
              <a:t> he </a:t>
            </a:r>
            <a:r>
              <a:rPr lang="en-GB" sz="1200" dirty="0" smtClean="0"/>
              <a:t>had to hand, including these pill boxes which were used to protect</a:t>
            </a:r>
            <a:r>
              <a:rPr lang="en-GB" sz="1200" baseline="0" dirty="0" smtClean="0"/>
              <a:t> some geology samples. The trunks full of specimens were </a:t>
            </a:r>
            <a:r>
              <a:rPr lang="en-GB" sz="1200" dirty="0" smtClean="0"/>
              <a:t>sent home regularly via ships that were returning to England. The</a:t>
            </a:r>
            <a:r>
              <a:rPr lang="en-GB" sz="1200" baseline="0" dirty="0" smtClean="0"/>
              <a:t> collections were received first in Cambridge by Professor Henslow, then distributed to other scientific experts who could help to uncover more about the objects that Darwin had sent home.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 1836 Darwin returned to England with a career’s worth of scientific observations.</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With his vast collection of new specimens and</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observations,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became an important member of the British</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scientific community.</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Darwin wrote four books based on the voyage,</a:t>
            </a: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including his popular </a:t>
            </a:r>
            <a:r>
              <a:rPr lang="en-US" sz="1200" i="1" dirty="0" smtClean="0">
                <a:solidFill>
                  <a:srgbClr val="B32B3C"/>
                </a:solidFill>
                <a:latin typeface="Arial Italic" pitchFamily="1" charset="0"/>
                <a:sym typeface="Arial Italic" pitchFamily="1" charset="0"/>
              </a:rPr>
              <a:t>Journal of</a:t>
            </a:r>
            <a:r>
              <a:rPr lang="en-US" sz="1200" i="1" baseline="0" dirty="0" smtClean="0">
                <a:solidFill>
                  <a:srgbClr val="B32B3C"/>
                </a:solidFill>
                <a:latin typeface="Arial Italic" pitchFamily="1" charset="0"/>
                <a:sym typeface="Arial Italic" pitchFamily="1" charset="0"/>
              </a:rPr>
              <a:t> </a:t>
            </a:r>
            <a:r>
              <a:rPr lang="en-US" sz="1200" i="1" dirty="0" smtClean="0">
                <a:solidFill>
                  <a:srgbClr val="B32B3C"/>
                </a:solidFill>
                <a:latin typeface="Arial Italic" pitchFamily="1" charset="0"/>
                <a:sym typeface="Arial Italic" pitchFamily="1" charset="0"/>
              </a:rPr>
              <a:t>Researches </a:t>
            </a:r>
            <a:r>
              <a:rPr lang="en-US" sz="1200" i="0" dirty="0" smtClean="0">
                <a:solidFill>
                  <a:srgbClr val="B32B3C"/>
                </a:solidFill>
                <a:latin typeface="Arial Italic" pitchFamily="1" charset="0"/>
                <a:sym typeface="Arial Italic" pitchFamily="1" charset="0"/>
              </a:rPr>
              <a:t>(later known as </a:t>
            </a:r>
            <a:r>
              <a:rPr lang="en-US" sz="1200" i="1" dirty="0" smtClean="0">
                <a:solidFill>
                  <a:srgbClr val="B32B3C"/>
                </a:solidFill>
                <a:latin typeface="Arial Italic" pitchFamily="1" charset="0"/>
                <a:sym typeface="Arial Italic" pitchFamily="1" charset="0"/>
              </a:rPr>
              <a:t>Voyage of the Beagle</a:t>
            </a:r>
            <a:r>
              <a:rPr lang="en-US" sz="1200" i="0" dirty="0" smtClean="0">
                <a:solidFill>
                  <a:srgbClr val="B32B3C"/>
                </a:solidFill>
                <a:latin typeface="Arial Italic" pitchFamily="1" charset="0"/>
                <a:sym typeface="Arial Italic" pitchFamily="1" charset="0"/>
              </a:rPr>
              <a:t>)</a:t>
            </a:r>
            <a:r>
              <a:rPr lang="en-US" sz="1200" i="0" baseline="0" dirty="0" smtClean="0">
                <a:solidFill>
                  <a:schemeClr val="tx1"/>
                </a:solidFill>
                <a:latin typeface="Arial" pitchFamily="34" charset="0"/>
                <a:cs typeface="Arial" pitchFamily="34" charset="0"/>
                <a:sym typeface="Arial" pitchFamily="34" charset="0"/>
              </a:rPr>
              <a:t>.</a:t>
            </a:r>
            <a:endParaRPr lang="en-US" sz="1200" i="0" dirty="0" smtClean="0">
              <a:latin typeface="Arial" pitchFamily="34" charset="0"/>
              <a:sym typeface="Arial" pitchFamily="34" charset="0"/>
            </a:endParaRPr>
          </a:p>
          <a:p>
            <a:pPr marL="304800" indent="-304800" eaLnBrk="1" hangingPunct="1">
              <a:lnSpc>
                <a:spcPct val="90000"/>
              </a:lnSpc>
              <a:spcBef>
                <a:spcPts val="700"/>
              </a:spcBef>
            </a:pPr>
            <a:r>
              <a:rPr lang="en-US" sz="1200" dirty="0" smtClean="0">
                <a:latin typeface="Arial" pitchFamily="34" charset="0"/>
                <a:cs typeface="Arial" pitchFamily="34" charset="0"/>
                <a:sym typeface="Arial" pitchFamily="34" charset="0"/>
              </a:rPr>
              <a:t>He married</a:t>
            </a:r>
            <a:r>
              <a:rPr lang="en-US" sz="1200" baseline="0" dirty="0" smtClean="0">
                <a:latin typeface="Arial" pitchFamily="34" charset="0"/>
                <a:cs typeface="Arial" pitchFamily="34" charset="0"/>
                <a:sym typeface="Arial" pitchFamily="34" charset="0"/>
              </a:rPr>
              <a:t> Emma Wedgwood and they soon moved to Down House in Kent. They raised a family (ten children, of whom seven</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survived to adulthood). Darwin worked and carried out most of his research at home, often enlisting the help of his family.</a:t>
            </a:r>
            <a:endParaRPr lang="en-US" sz="1200" dirty="0" smtClean="0">
              <a:latin typeface="Arial" pitchFamily="34" charset="0"/>
              <a:cs typeface="Arial" pitchFamily="34" charset="0"/>
              <a:sym typeface="Arial" pitchFamily="34" charset="0"/>
            </a:endParaRPr>
          </a:p>
          <a:p>
            <a:pPr marL="304800" indent="-304800" eaLnBrk="1" hangingPunct="1">
              <a:lnSpc>
                <a:spcPct val="90000"/>
              </a:lnSpc>
              <a:spcBef>
                <a:spcPts val="700"/>
              </a:spcBef>
            </a:pPr>
            <a:endParaRPr lang="en-US" sz="1200" dirty="0" smtClean="0">
              <a:latin typeface="Arial" pitchFamily="34" charset="0"/>
              <a:sym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00" indent="-304800" eaLnBrk="1" hangingPunct="1">
              <a:lnSpc>
                <a:spcPct val="80000"/>
              </a:lnSpc>
              <a:spcBef>
                <a:spcPts val="700"/>
              </a:spcBef>
              <a:defRPr/>
            </a:pPr>
            <a:r>
              <a:rPr lang="en-US" sz="1200" dirty="0" smtClean="0">
                <a:latin typeface="Arial" pitchFamily="34" charset="0"/>
                <a:cs typeface="Arial" pitchFamily="34" charset="0"/>
                <a:sym typeface="Arial" pitchFamily="34" charset="0"/>
              </a:rPr>
              <a:t>From 1842 until his death in 1882, Darwin conducted scientific observations and experiments in and around his home – in the flower garden, </a:t>
            </a:r>
          </a:p>
          <a:p>
            <a:pPr marL="304800" indent="-304800" eaLnBrk="1" hangingPunct="1">
              <a:lnSpc>
                <a:spcPct val="80000"/>
              </a:lnSpc>
              <a:spcBef>
                <a:spcPts val="700"/>
              </a:spcBef>
              <a:defRPr/>
            </a:pPr>
            <a:r>
              <a:rPr lang="en-US" sz="1200" dirty="0" smtClean="0">
                <a:latin typeface="Arial" pitchFamily="34" charset="0"/>
                <a:cs typeface="Arial" pitchFamily="34" charset="0"/>
                <a:sym typeface="Arial" pitchFamily="34" charset="0"/>
              </a:rPr>
              <a:t>kitchen garden, hothouse, orchard, meadow, and nearby</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woodland.</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walked and rode through the rural countryside around </a:t>
            </a:r>
            <a:r>
              <a:rPr lang="en-US" sz="1200" dirty="0" smtClean="0">
                <a:solidFill>
                  <a:srgbClr val="B32B3C"/>
                </a:solidFill>
                <a:latin typeface="Arial Italic" pitchFamily="1" charset="0"/>
                <a:sym typeface="Arial Italic" pitchFamily="1" charset="0"/>
              </a:rPr>
              <a:t>Down</a:t>
            </a:r>
          </a:p>
          <a:p>
            <a:pPr marL="304800" indent="-304800" eaLnBrk="1" hangingPunct="1">
              <a:lnSpc>
                <a:spcPct val="80000"/>
              </a:lnSpc>
              <a:spcBef>
                <a:spcPts val="700"/>
              </a:spcBef>
              <a:defRPr/>
            </a:pPr>
            <a:r>
              <a:rPr lang="en-US" sz="1200" dirty="0" smtClean="0">
                <a:solidFill>
                  <a:srgbClr val="B32B3C"/>
                </a:solidFill>
                <a:latin typeface="Arial Italic" pitchFamily="1" charset="0"/>
                <a:sym typeface="Arial Italic" pitchFamily="1" charset="0"/>
              </a:rPr>
              <a:t>House </a:t>
            </a:r>
            <a:r>
              <a:rPr lang="en-US" sz="1200" dirty="0" smtClean="0">
                <a:latin typeface="Arial" pitchFamily="34" charset="0"/>
                <a:cs typeface="Arial" pitchFamily="34" charset="0"/>
                <a:sym typeface="Arial" pitchFamily="34" charset="0"/>
              </a:rPr>
              <a:t>observing the natural world.</a:t>
            </a:r>
            <a:r>
              <a:rPr lang="en-US" sz="1200" baseline="0" dirty="0" smtClean="0">
                <a:latin typeface="Arial" pitchFamily="34" charset="0"/>
                <a:cs typeface="Arial" pitchFamily="34" charset="0"/>
                <a:sym typeface="Arial" pitchFamily="34" charset="0"/>
              </a:rPr>
              <a:t> </a:t>
            </a:r>
            <a:r>
              <a:rPr lang="en-GB" sz="1200" b="0" i="0" kern="1200" dirty="0" smtClean="0">
                <a:solidFill>
                  <a:schemeClr val="tx1"/>
                </a:solidFill>
                <a:effectLst/>
                <a:latin typeface="+mn-lt"/>
                <a:ea typeface="+mn-ea"/>
                <a:cs typeface="+mn-cs"/>
              </a:rPr>
              <a:t>The countryside became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his open-air laboratory and every walk became fieldwork. </a:t>
            </a:r>
            <a:endParaRPr lang="en-US" sz="1200" dirty="0" smtClean="0">
              <a:latin typeface="Arial" charset="0"/>
              <a:cs typeface="Arial" charset="0"/>
              <a:sym typeface="Arial" charset="0"/>
            </a:endParaRPr>
          </a:p>
          <a:p>
            <a:pPr marL="0" marR="0" indent="0" algn="l" defTabSz="914400" rtl="0" eaLnBrk="1" fontAlgn="auto" latinLnBrk="0" hangingPunct="1">
              <a:lnSpc>
                <a:spcPct val="100000"/>
              </a:lnSpc>
              <a:spcBef>
                <a:spcPts val="700"/>
              </a:spcBef>
              <a:spcAft>
                <a:spcPts val="0"/>
              </a:spcAft>
              <a:buClrTx/>
              <a:buSzTx/>
              <a:buFont typeface="Arial" charset="0"/>
              <a:buNone/>
              <a:tabLst/>
              <a:defRPr/>
            </a:pPr>
            <a:r>
              <a:rPr lang="en-US" sz="1200" dirty="0" smtClean="0">
                <a:latin typeface="Arial" charset="0"/>
                <a:cs typeface="Arial" charset="0"/>
                <a:sym typeface="Arial" charset="0"/>
              </a:rPr>
              <a:t>He wrote and received over 15,000 letters in his lifetime, corresponding with around 2000 amateur and professional naturalists from Britain and around the world. Darwin used his correspondence to gather data and used this data to construct his theories. </a:t>
            </a:r>
            <a:r>
              <a:rPr lang="en-US" sz="1200" dirty="0" smtClean="0">
                <a:latin typeface="Arial" pitchFamily="34" charset="0"/>
                <a:cs typeface="Arial" pitchFamily="34" charset="0"/>
                <a:sym typeface="Arial" pitchFamily="34" charset="0"/>
              </a:rPr>
              <a:t>He still had easy access to the heart of the British scientific community in London, around twenty miles away. </a:t>
            </a:r>
          </a:p>
          <a:p>
            <a:pPr marL="0" marR="0" indent="0" algn="l" defTabSz="914400" rtl="0" eaLnBrk="1" fontAlgn="auto" latinLnBrk="0" hangingPunct="1">
              <a:lnSpc>
                <a:spcPct val="100000"/>
              </a:lnSpc>
              <a:spcBef>
                <a:spcPts val="700"/>
              </a:spcBef>
              <a:spcAft>
                <a:spcPts val="0"/>
              </a:spcAft>
              <a:buClrTx/>
              <a:buSzTx/>
              <a:buFont typeface="Arial" charset="0"/>
              <a:buNone/>
              <a:tabLst/>
              <a:defRPr/>
            </a:pPr>
            <a:r>
              <a:rPr lang="en-GB" sz="1200" kern="1200" dirty="0" smtClean="0">
                <a:solidFill>
                  <a:schemeClr val="tx1"/>
                </a:solidFill>
                <a:latin typeface="+mn-lt"/>
                <a:ea typeface="+mn-ea"/>
                <a:cs typeface="+mn-cs"/>
              </a:rPr>
              <a:t>For twenty years Darwin carried out research</a:t>
            </a:r>
            <a:r>
              <a:rPr lang="en-GB" sz="1200" kern="1200" baseline="0" dirty="0" smtClean="0">
                <a:solidFill>
                  <a:schemeClr val="tx1"/>
                </a:solidFill>
                <a:latin typeface="+mn-lt"/>
                <a:ea typeface="+mn-ea"/>
                <a:cs typeface="+mn-cs"/>
              </a:rPr>
              <a:t> </a:t>
            </a:r>
            <a:r>
              <a:rPr lang="en-GB" sz="1200" baseline="0" dirty="0" smtClean="0"/>
              <a:t>but, d</a:t>
            </a:r>
            <a:r>
              <a:rPr lang="en-GB" sz="1200" dirty="0" smtClean="0"/>
              <a:t>espite prompting by his colleagues, he did not publish his</a:t>
            </a:r>
            <a:r>
              <a:rPr lang="en-GB" sz="1200" baseline="0" dirty="0" smtClean="0"/>
              <a:t> findings. Darwin wanted to be sure that the conclusions he had reached about variation, adaptation, inheritance and the mechanism for how evolution worked, could all be backed up by evidence. He named this mechanism for evolution ‘natural selection’.</a:t>
            </a:r>
            <a:endParaRPr lang="en-US" sz="1200" dirty="0" smtClean="0">
              <a:latin typeface="Arial" charset="0"/>
              <a:cs typeface="Arial" charset="0"/>
              <a:sym typeface="Arial" charset="0"/>
            </a:endParaRPr>
          </a:p>
        </p:txBody>
      </p:sp>
      <p:sp>
        <p:nvSpPr>
          <p:cNvPr id="4" name="Slide Number Placeholder 3"/>
          <p:cNvSpPr>
            <a:spLocks noGrp="1"/>
          </p:cNvSpPr>
          <p:nvPr>
            <p:ph type="sldNum" sz="quarter" idx="10"/>
          </p:nvPr>
        </p:nvSpPr>
        <p:spPr/>
        <p:txBody>
          <a:bodyPr/>
          <a:lstStyle/>
          <a:p>
            <a:fld id="{22813EE1-9BE5-461F-918E-A93AE8490F51}" type="slidenum">
              <a:rPr lang="en-GB" smtClean="0"/>
              <a:pPr/>
              <a:t>8</a:t>
            </a:fld>
            <a:endParaRPr lang="en-GB" dirty="0"/>
          </a:p>
        </p:txBody>
      </p:sp>
    </p:spTree>
    <p:extLst>
      <p:ext uri="{BB962C8B-B14F-4D97-AF65-F5344CB8AC3E}">
        <p14:creationId xmlns="" xmlns:p14="http://schemas.microsoft.com/office/powerpoint/2010/main" val="394650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spcBef>
                <a:spcPct val="0"/>
              </a:spcBef>
              <a:defRPr/>
            </a:pPr>
            <a:r>
              <a:rPr lang="en-US" sz="1200" dirty="0" smtClean="0">
                <a:latin typeface="Arial" pitchFamily="34" charset="0"/>
                <a:cs typeface="Arial" pitchFamily="34" charset="0"/>
                <a:sym typeface="Lucida Grande" pitchFamily="-65" charset="0"/>
              </a:rPr>
              <a:t>Alfred Wallace (1823–1913) was a contemporary of Darwin’s and a naturalist.</a:t>
            </a:r>
            <a:r>
              <a:rPr lang="en-US" sz="1200" baseline="0" dirty="0" smtClean="0">
                <a:latin typeface="Arial" pitchFamily="34" charset="0"/>
                <a:cs typeface="Arial" pitchFamily="34" charset="0"/>
                <a:sym typeface="Lucida Grande" pitchFamily="-65" charset="0"/>
              </a:rPr>
              <a:t> </a:t>
            </a:r>
            <a:r>
              <a:rPr lang="en-US" sz="1200" dirty="0" smtClean="0">
                <a:latin typeface="Arial" pitchFamily="34" charset="0"/>
                <a:cs typeface="Arial" pitchFamily="34" charset="0"/>
                <a:sym typeface="Lucida Grande" pitchFamily="-65" charset="0"/>
              </a:rPr>
              <a:t>He went on expeditions to the Amazon</a:t>
            </a:r>
            <a:r>
              <a:rPr lang="en-US" sz="1200" baseline="0" dirty="0" smtClean="0">
                <a:latin typeface="Arial" pitchFamily="34" charset="0"/>
                <a:cs typeface="Arial" pitchFamily="34" charset="0"/>
                <a:sym typeface="Lucida Grande" pitchFamily="-65" charset="0"/>
              </a:rPr>
              <a:t> </a:t>
            </a:r>
            <a:r>
              <a:rPr lang="en-US" sz="1200" dirty="0" smtClean="0">
                <a:latin typeface="Arial" pitchFamily="34" charset="0"/>
                <a:cs typeface="Arial" pitchFamily="34" charset="0"/>
                <a:sym typeface="Lucida Grande" pitchFamily="-65" charset="0"/>
              </a:rPr>
              <a:t>and to the Malay</a:t>
            </a:r>
            <a:endParaRPr lang="en-US" sz="1200" baseline="0" dirty="0" smtClean="0">
              <a:latin typeface="Arial" pitchFamily="34" charset="0"/>
              <a:cs typeface="Arial" pitchFamily="34" charset="0"/>
              <a:sym typeface="Lucida Grande" pitchFamily="-65" charset="0"/>
            </a:endParaRPr>
          </a:p>
          <a:p>
            <a:pPr marL="304800" indent="-304800" eaLnBrk="1" hangingPunct="1">
              <a:spcBef>
                <a:spcPct val="0"/>
              </a:spcBef>
              <a:defRPr/>
            </a:pPr>
            <a:r>
              <a:rPr lang="en-US" sz="1200" dirty="0" smtClean="0">
                <a:latin typeface="Arial" pitchFamily="34" charset="0"/>
                <a:cs typeface="Arial" pitchFamily="34" charset="0"/>
                <a:sym typeface="Lucida Grande" pitchFamily="-65" charset="0"/>
              </a:rPr>
              <a:t>Archipelago. </a:t>
            </a:r>
            <a:r>
              <a:rPr lang="en-US" sz="1200" dirty="0" smtClean="0">
                <a:latin typeface="Arial" pitchFamily="34" charset="0"/>
                <a:cs typeface="Arial" pitchFamily="34" charset="0"/>
              </a:rPr>
              <a:t>In 1858, while Wallace was</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on an expedition, he sent Darwin a short description of</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his ideas which</a:t>
            </a:r>
            <a:r>
              <a:rPr lang="en-US" sz="1200" baseline="0" dirty="0" smtClean="0">
                <a:latin typeface="Arial" pitchFamily="34" charset="0"/>
                <a:cs typeface="Arial" pitchFamily="34" charset="0"/>
              </a:rPr>
              <a:t> proved shocking</a:t>
            </a:r>
          </a:p>
          <a:p>
            <a:pPr marL="304800" indent="-304800" eaLnBrk="1" hangingPunct="1">
              <a:spcBef>
                <a:spcPct val="0"/>
              </a:spcBef>
              <a:defRPr/>
            </a:pPr>
            <a:r>
              <a:rPr lang="en-US" sz="1200" baseline="0" dirty="0" smtClean="0">
                <a:latin typeface="Arial" pitchFamily="34" charset="0"/>
                <a:cs typeface="Arial" pitchFamily="34" charset="0"/>
              </a:rPr>
              <a:t>news. Wallace had </a:t>
            </a:r>
            <a:r>
              <a:rPr lang="en-US" sz="1200" dirty="0" smtClean="0">
                <a:latin typeface="Arial" pitchFamily="34" charset="0"/>
                <a:cs typeface="Arial" pitchFamily="34" charset="0"/>
                <a:sym typeface="Lucida Grande" pitchFamily="-65" charset="0"/>
              </a:rPr>
              <a:t>independently formulated a</a:t>
            </a:r>
            <a:r>
              <a:rPr lang="en-US" sz="1200" baseline="0" dirty="0" smtClean="0">
                <a:latin typeface="Arial" pitchFamily="34" charset="0"/>
                <a:cs typeface="Arial" pitchFamily="34" charset="0"/>
                <a:sym typeface="Lucida Grande" pitchFamily="-65" charset="0"/>
              </a:rPr>
              <a:t> </a:t>
            </a:r>
            <a:r>
              <a:rPr lang="en-US" sz="1200" dirty="0" smtClean="0">
                <a:latin typeface="Arial" pitchFamily="34" charset="0"/>
                <a:cs typeface="Arial" pitchFamily="34" charset="0"/>
                <a:sym typeface="Lucida Grande" pitchFamily="-65" charset="0"/>
              </a:rPr>
              <a:t>theory of</a:t>
            </a:r>
            <a:r>
              <a:rPr lang="en-US" sz="1200" baseline="0" dirty="0" smtClean="0">
                <a:latin typeface="Arial" pitchFamily="34" charset="0"/>
                <a:cs typeface="Arial" pitchFamily="34" charset="0"/>
                <a:sym typeface="Lucida Grande" pitchFamily="-65" charset="0"/>
              </a:rPr>
              <a:t> </a:t>
            </a:r>
            <a:r>
              <a:rPr lang="en-US" sz="1200" dirty="0" smtClean="0">
                <a:latin typeface="Arial" pitchFamily="34" charset="0"/>
                <a:cs typeface="Arial" pitchFamily="34" charset="0"/>
                <a:sym typeface="Lucida Grande" pitchFamily="-65" charset="0"/>
              </a:rPr>
              <a:t>evolution</a:t>
            </a:r>
            <a:r>
              <a:rPr lang="en-US" sz="1200" baseline="0" dirty="0" smtClean="0">
                <a:latin typeface="Arial" pitchFamily="34" charset="0"/>
                <a:cs typeface="Arial" pitchFamily="34" charset="0"/>
                <a:sym typeface="Lucida Grande" pitchFamily="-65" charset="0"/>
              </a:rPr>
              <a:t> identical to Darwin’s</a:t>
            </a:r>
            <a:r>
              <a:rPr lang="en-US" sz="1200" dirty="0" smtClean="0">
                <a:latin typeface="Arial" pitchFamily="34" charset="0"/>
                <a:cs typeface="Arial" pitchFamily="34" charset="0"/>
              </a:rPr>
              <a:t>. </a:t>
            </a:r>
            <a:r>
              <a:rPr lang="en-US" sz="1200" dirty="0" smtClean="0">
                <a:latin typeface="Arial" pitchFamily="34" charset="0"/>
                <a:cs typeface="Arial" pitchFamily="34" charset="0"/>
                <a:sym typeface="Lucida Grande" pitchFamily="-65" charset="0"/>
              </a:rPr>
              <a:t>He e</a:t>
            </a:r>
            <a:r>
              <a:rPr lang="en-US" sz="1200" dirty="0" smtClean="0">
                <a:latin typeface="Arial" pitchFamily="34" charset="0"/>
                <a:cs typeface="Arial" pitchFamily="34" charset="0"/>
              </a:rPr>
              <a:t>ntrusted</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Darwin with</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his ideas</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and asked for his</a:t>
            </a:r>
          </a:p>
          <a:p>
            <a:pPr marL="304800" indent="-304800" eaLnBrk="1" hangingPunct="1">
              <a:spcBef>
                <a:spcPct val="0"/>
              </a:spcBef>
              <a:defRPr/>
            </a:pPr>
            <a:r>
              <a:rPr lang="en-US" sz="1200" dirty="0" smtClean="0">
                <a:latin typeface="Arial" pitchFamily="34" charset="0"/>
                <a:cs typeface="Arial" pitchFamily="34" charset="0"/>
              </a:rPr>
              <a:t>feedback and advice.</a:t>
            </a:r>
            <a:endParaRPr lang="en-GB" dirty="0"/>
          </a:p>
        </p:txBody>
      </p:sp>
      <p:sp>
        <p:nvSpPr>
          <p:cNvPr id="4" name="Slide Number Placeholder 3"/>
          <p:cNvSpPr>
            <a:spLocks noGrp="1"/>
          </p:cNvSpPr>
          <p:nvPr>
            <p:ph type="sldNum" sz="quarter" idx="10"/>
          </p:nvPr>
        </p:nvSpPr>
        <p:spPr/>
        <p:txBody>
          <a:bodyPr/>
          <a:lstStyle/>
          <a:p>
            <a:fld id="{922F13CC-FD46-4326-B045-FC37C5CA75C3}"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495300" y="3592813"/>
            <a:ext cx="8915400"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a:off x="495300" y="2120189"/>
            <a:ext cx="8915400"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096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1269263" y="1600201"/>
            <a:ext cx="8373954" cy="3748457"/>
          </a:xfrm>
        </p:spPr>
        <p:txBody>
          <a:bodyPr>
            <a:normAutofit/>
          </a:bodyPr>
          <a:lstStyle>
            <a:lvl1pPr marL="0" indent="0">
              <a:buNone/>
              <a:defRPr sz="1600" spc="-100">
                <a:solidFill>
                  <a:srgbClr val="901C3B"/>
                </a:solidFill>
              </a:defRPr>
            </a:lvl1pPr>
          </a:lstStyle>
          <a:p>
            <a:pPr lvl="0"/>
            <a:r>
              <a:rPr lang="en-GB" dirty="0" smtClean="0"/>
              <a:t>Images</a:t>
            </a:r>
          </a:p>
          <a:p>
            <a:pPr lvl="0"/>
            <a:r>
              <a:rPr lang="en-GB" dirty="0" smtClean="0"/>
              <a:t>Slide 1:  Click to edit text here</a:t>
            </a:r>
          </a:p>
        </p:txBody>
      </p:sp>
      <p:sp>
        <p:nvSpPr>
          <p:cNvPr id="11" name="Title 1"/>
          <p:cNvSpPr>
            <a:spLocks noGrp="1"/>
          </p:cNvSpPr>
          <p:nvPr>
            <p:ph type="title" hasCustomPrompt="1"/>
          </p:nvPr>
        </p:nvSpPr>
        <p:spPr>
          <a:xfrm>
            <a:off x="1269263" y="274638"/>
            <a:ext cx="8373954" cy="1143000"/>
          </a:xfrm>
        </p:spPr>
        <p:txBody>
          <a:bodyPr/>
          <a:lstStyle>
            <a:lvl1pPr algn="r">
              <a:defRPr/>
            </a:lvl1pPr>
          </a:lstStyle>
          <a:p>
            <a:r>
              <a:rPr lang="en-GB" dirty="0" smtClean="0"/>
              <a:t>Acknowledgements</a:t>
            </a:r>
            <a:endParaRPr lang="en-US" dirty="0"/>
          </a:p>
        </p:txBody>
      </p:sp>
      <p:cxnSp>
        <p:nvCxnSpPr>
          <p:cNvPr id="12" name="Straight Connector 11"/>
          <p:cNvCxnSpPr/>
          <p:nvPr userDrawn="1"/>
        </p:nvCxnSpPr>
        <p:spPr>
          <a:xfrm>
            <a:off x="1269263" y="1417638"/>
            <a:ext cx="8373955"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
        <p:nvSpPr>
          <p:cNvPr id="2" name="TextBox 1"/>
          <p:cNvSpPr txBox="1"/>
          <p:nvPr userDrawn="1"/>
        </p:nvSpPr>
        <p:spPr>
          <a:xfrm>
            <a:off x="1269263" y="5447045"/>
            <a:ext cx="8373955" cy="600164"/>
          </a:xfrm>
          <a:prstGeom prst="rect">
            <a:avLst/>
          </a:prstGeom>
          <a:noFill/>
        </p:spPr>
        <p:txBody>
          <a:bodyPr wrap="square" rtlCol="0">
            <a:spAutoFit/>
          </a:bodyPr>
          <a:lstStyle/>
          <a:p>
            <a:pPr marL="0" algn="r">
              <a:spcBef>
                <a:spcPts val="600"/>
              </a:spcBef>
            </a:pPr>
            <a:r>
              <a:rPr lang="en-US" sz="1400" kern="1200" spc="0" dirty="0" smtClean="0">
                <a:solidFill>
                  <a:srgbClr val="901C3B"/>
                </a:solidFill>
                <a:latin typeface="Myriad Pro"/>
              </a:rPr>
              <a:t>This resource has been produced by the Darwin Correspondence Project</a:t>
            </a:r>
          </a:p>
          <a:p>
            <a:pPr marL="0" algn="r">
              <a:spcBef>
                <a:spcPts val="600"/>
              </a:spcBef>
            </a:pPr>
            <a:r>
              <a:rPr lang="en-US" sz="1400" kern="1200" spc="0" dirty="0" smtClean="0">
                <a:solidFill>
                  <a:srgbClr val="901C3B"/>
                </a:solidFill>
                <a:latin typeface="Myriad Pro"/>
              </a:rPr>
              <a:t>www.darwinproject.ac.uk</a:t>
            </a:r>
            <a:endParaRPr lang="en-US" sz="1400" kern="1200" spc="0" dirty="0">
              <a:solidFill>
                <a:srgbClr val="901C3B"/>
              </a:solidFill>
              <a:latin typeface="Myriad Pro"/>
            </a:endParaRPr>
          </a:p>
        </p:txBody>
      </p:sp>
    </p:spTree>
    <p:extLst>
      <p:ext uri="{BB962C8B-B14F-4D97-AF65-F5344CB8AC3E}">
        <p14:creationId xmlns="" xmlns:p14="http://schemas.microsoft.com/office/powerpoint/2010/main" val="18782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09513" y="1590438"/>
            <a:ext cx="38337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1269263" y="1590438"/>
            <a:ext cx="4354513" cy="4525963"/>
          </a:xfrm>
          <a:ln w="38100" cap="rnd" cmpd="sng">
            <a:solidFill>
              <a:schemeClr val="accent1"/>
            </a:solidFill>
          </a:ln>
        </p:spPr>
        <p:txBody>
          <a:bodyPr/>
          <a:lstStyle/>
          <a:p>
            <a:r>
              <a:rPr lang="en-US" dirty="0" smtClean="0"/>
              <a:t>Click icon to add picture</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8067" y="1600201"/>
            <a:ext cx="4375150" cy="4525963"/>
          </a:xfrm>
          <a:ln w="38100" cap="rnd" cmpd="sng">
            <a:solidFill>
              <a:schemeClr val="accent1"/>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1269263" y="1598869"/>
            <a:ext cx="38209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1" name="Straight Connector 10"/>
          <p:cNvCxnSpPr/>
          <p:nvPr userDrawn="1"/>
        </p:nvCxnSpPr>
        <p:spPr>
          <a:xfrm>
            <a:off x="1269263" y="1417638"/>
            <a:ext cx="8373955"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userDrawn="1"/>
        </p:nvCxnSpPr>
        <p:spPr>
          <a:xfrm flipV="1">
            <a:off x="1269263" y="274639"/>
            <a:ext cx="8373955"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69263" y="1600201"/>
            <a:ext cx="837395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183424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0"/>
          </p:nvPr>
        </p:nvSpPr>
        <p:spPr>
          <a:xfrm>
            <a:off x="1269263" y="2006726"/>
            <a:ext cx="3600000" cy="3600000"/>
          </a:xfrm>
          <a:prstGeom prst="ellipse">
            <a:avLst/>
          </a:prstGeom>
          <a:noFill/>
          <a:ln w="38100" cmpd="sng">
            <a:solidFill>
              <a:schemeClr val="accent1"/>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7" name="Straight Connector 16"/>
          <p:cNvCxnSpPr/>
          <p:nvPr userDrawn="1"/>
        </p:nvCxnSpPr>
        <p:spPr>
          <a:xfrm>
            <a:off x="1269263" y="1417638"/>
            <a:ext cx="8373955"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userDrawn="1"/>
        </p:nvCxnSpPr>
        <p:spPr>
          <a:xfrm flipV="1">
            <a:off x="1269263" y="274639"/>
            <a:ext cx="8373955"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38168" y="3148626"/>
            <a:ext cx="3600000" cy="3600000"/>
          </a:xfrm>
          <a:prstGeom prst="ellipse">
            <a:avLst/>
          </a:prstGeom>
          <a:noFill/>
          <a:ln w="38100" cmpd="sng">
            <a:solidFill>
              <a:schemeClr val="accent1"/>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9"/>
          <p:cNvSpPr>
            <a:spLocks noGrp="1"/>
          </p:cNvSpPr>
          <p:nvPr>
            <p:ph type="pic" sz="quarter" idx="11"/>
          </p:nvPr>
        </p:nvSpPr>
        <p:spPr>
          <a:xfrm>
            <a:off x="6043217" y="1605639"/>
            <a:ext cx="3600000" cy="3600000"/>
          </a:xfrm>
          <a:prstGeom prst="ellipse">
            <a:avLst/>
          </a:prstGeom>
          <a:noFill/>
          <a:ln w="38100" cmpd="sng">
            <a:solidFill>
              <a:schemeClr val="accent1"/>
            </a:solidFill>
          </a:ln>
          <a:effectLst/>
        </p:spPr>
        <p:txBody>
          <a:bodyPr/>
          <a:lstStyle/>
          <a:p>
            <a:r>
              <a:rPr lang="en-US" dirty="0" smtClean="0"/>
              <a:t>Click icon to add picture</a:t>
            </a:r>
            <a:endParaRPr lang="en-US" dirty="0"/>
          </a:p>
        </p:txBody>
      </p:sp>
      <p:sp>
        <p:nvSpPr>
          <p:cNvPr id="14" name="Picture Placeholder 9"/>
          <p:cNvSpPr>
            <a:spLocks noGrp="1"/>
          </p:cNvSpPr>
          <p:nvPr>
            <p:ph type="pic" sz="quarter" idx="12"/>
          </p:nvPr>
        </p:nvSpPr>
        <p:spPr>
          <a:xfrm>
            <a:off x="1033119" y="1616746"/>
            <a:ext cx="3600000" cy="3600000"/>
          </a:xfrm>
          <a:prstGeom prst="ellipse">
            <a:avLst/>
          </a:prstGeom>
          <a:noFill/>
          <a:ln w="38100" cmpd="sng">
            <a:solidFill>
              <a:schemeClr val="accent1"/>
            </a:solidFill>
          </a:ln>
          <a:effectLst/>
        </p:spPr>
        <p:txBody>
          <a:bodyPr/>
          <a:lstStyle/>
          <a:p>
            <a:r>
              <a:rPr lang="en-US" dirty="0" smtClean="0"/>
              <a:t>Click icon to add picture</a:t>
            </a:r>
            <a:endParaRPr lang="en-US" dirty="0"/>
          </a:p>
        </p:txBody>
      </p:sp>
      <p:sp>
        <p:nvSpPr>
          <p:cNvPr id="19"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20" name="Straight Connector 19"/>
          <p:cNvCxnSpPr/>
          <p:nvPr userDrawn="1"/>
        </p:nvCxnSpPr>
        <p:spPr>
          <a:xfrm>
            <a:off x="1269263" y="1417638"/>
            <a:ext cx="8373955"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userDrawn="1"/>
        </p:nvCxnSpPr>
        <p:spPr>
          <a:xfrm flipV="1">
            <a:off x="1269263" y="274639"/>
            <a:ext cx="8373955"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406193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43287" y="274638"/>
            <a:ext cx="6199930" cy="1143000"/>
          </a:xfrm>
        </p:spPr>
        <p:txBody>
          <a:bodyPr/>
          <a:lstStyle>
            <a:lvl1pPr algn="r">
              <a:defRPr/>
            </a:lvl1pPr>
          </a:lstStyle>
          <a:p>
            <a:r>
              <a:rPr lang="en-US" smtClean="0"/>
              <a:t>Click to edit Master title style</a:t>
            </a:r>
            <a:endParaRPr lang="en-US" dirty="0"/>
          </a:p>
        </p:txBody>
      </p:sp>
      <p:cxnSp>
        <p:nvCxnSpPr>
          <p:cNvPr id="8" name="Straight Connector 7"/>
          <p:cNvCxnSpPr/>
          <p:nvPr userDrawn="1"/>
        </p:nvCxnSpPr>
        <p:spPr>
          <a:xfrm>
            <a:off x="3443288" y="1417638"/>
            <a:ext cx="6199931"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a:stCxn id="7" idx="0"/>
          </p:cNvCxnSpPr>
          <p:nvPr userDrawn="1"/>
        </p:nvCxnSpPr>
        <p:spPr>
          <a:xfrm flipV="1">
            <a:off x="2093287" y="256239"/>
            <a:ext cx="7774932"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743287" y="274639"/>
            <a:ext cx="2700000" cy="2700000"/>
          </a:xfrm>
          <a:prstGeom prst="ellipse">
            <a:avLst/>
          </a:prstGeom>
          <a:noFill/>
          <a:ln w="38100" cmpd="sng">
            <a:solidFill>
              <a:schemeClr val="accent1"/>
            </a:solidFill>
          </a:ln>
          <a:effectLst/>
        </p:spPr>
        <p:txBody>
          <a:bodyPr/>
          <a:lstStyle/>
          <a:p>
            <a:r>
              <a:rPr lang="en-US" dirty="0" smtClean="0"/>
              <a:t>Click icon to add picture</a:t>
            </a:r>
            <a:endParaRPr lang="en-US" dirty="0"/>
          </a:p>
        </p:txBody>
      </p:sp>
      <p:pic>
        <p:nvPicPr>
          <p:cNvPr id="32" name="Picture 3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
        <p:nvSpPr>
          <p:cNvPr id="33" name="Content Placeholder 2"/>
          <p:cNvSpPr>
            <a:spLocks noGrp="1"/>
          </p:cNvSpPr>
          <p:nvPr>
            <p:ph sz="half" idx="1"/>
          </p:nvPr>
        </p:nvSpPr>
        <p:spPr>
          <a:xfrm>
            <a:off x="1269263" y="1645742"/>
            <a:ext cx="8373954" cy="4472123"/>
          </a:xfrm>
          <a:ln w="38100" cap="rnd" cmpd="sng">
            <a:solidFill>
              <a:schemeClr val="accent1"/>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 xmlns:p14="http://schemas.microsoft.com/office/powerpoint/2010/main" val="218220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chemeClr val="accent1"/>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293040"/>
            <a:ext cx="1123200" cy="1124599"/>
          </a:xfrm>
          <a:prstGeom prst="ellipse">
            <a:avLst/>
          </a:prstGeom>
          <a:noFill/>
          <a:ln w="38100" cmpd="sng">
            <a:solidFill>
              <a:schemeClr val="accent1"/>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231089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270" y="274638"/>
            <a:ext cx="8373954"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71" y="1645742"/>
            <a:ext cx="8373954" cy="4472123"/>
          </a:xfrm>
          <a:ln w="38100" cap="rnd" cmpd="sng">
            <a:solidFill>
              <a:schemeClr val="accent1"/>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71" y="1417638"/>
            <a:ext cx="8373955" cy="0"/>
          </a:xfrm>
          <a:prstGeom prst="line">
            <a:avLst/>
          </a:prstGeom>
          <a:ln>
            <a:solidFill>
              <a:schemeClr val="accent1"/>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70" y="274639"/>
            <a:ext cx="8373955" cy="1840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8110804" y="279455"/>
            <a:ext cx="1123200" cy="1124599"/>
          </a:xfrm>
          <a:prstGeom prst="ellipse">
            <a:avLst/>
          </a:prstGeom>
          <a:noFill/>
          <a:ln w="38100" cmpd="sng">
            <a:solidFill>
              <a:schemeClr val="accent1"/>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212266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DCP-logo.png"/>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7638094" y="6235019"/>
            <a:ext cx="2184000" cy="543640"/>
          </a:xfrm>
          <a:prstGeom prst="rect">
            <a:avLst/>
          </a:prstGeom>
          <a:ln w="76200" cmpd="sng">
            <a:solidFill>
              <a:schemeClr val="bg1"/>
            </a:solidFill>
          </a:ln>
        </p:spPr>
      </p:pic>
    </p:spTree>
    <p:extLst>
      <p:ext uri="{BB962C8B-B14F-4D97-AF65-F5344CB8AC3E}">
        <p14:creationId xmlns="" xmlns:p14="http://schemas.microsoft.com/office/powerpoint/2010/main" val="3371476190"/>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6" r:id="rId3"/>
    <p:sldLayoutId id="2147483700" r:id="rId4"/>
    <p:sldLayoutId id="2147483697" r:id="rId5"/>
    <p:sldLayoutId id="2147483704" r:id="rId6"/>
    <p:sldLayoutId id="2147483699" r:id="rId7"/>
    <p:sldLayoutId id="2147483702" r:id="rId8"/>
    <p:sldLayoutId id="2147483703" r:id="rId9"/>
    <p:sldLayoutId id="2147483705" r:id="rId10"/>
  </p:sldLayoutIdLst>
  <p:txStyles>
    <p:titleStyle>
      <a:lvl1pPr algn="ctr" defTabSz="457200" rtl="0" eaLnBrk="1" latinLnBrk="0" hangingPunct="1">
        <a:spcBef>
          <a:spcPct val="0"/>
        </a:spcBef>
        <a:buNone/>
        <a:defRPr sz="4400" b="0" i="0" kern="1200" spc="-1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dangerous was Darwin?</a:t>
            </a:r>
            <a:endParaRPr lang="en-US" dirty="0"/>
          </a:p>
        </p:txBody>
      </p:sp>
      <p:sp>
        <p:nvSpPr>
          <p:cNvPr id="3" name="Subtitle 2"/>
          <p:cNvSpPr>
            <a:spLocks noGrp="1"/>
          </p:cNvSpPr>
          <p:nvPr>
            <p:ph type="subTitle" idx="1"/>
          </p:nvPr>
        </p:nvSpPr>
        <p:spPr/>
        <p:txBody>
          <a:bodyPr/>
          <a:lstStyle/>
          <a:p>
            <a:r>
              <a:rPr lang="en-US" dirty="0" smtClean="0"/>
              <a:t>Topic: History </a:t>
            </a:r>
          </a:p>
          <a:p>
            <a:r>
              <a:rPr lang="en-US" dirty="0" smtClean="0"/>
              <a:t>Ages:11-14</a:t>
            </a:r>
          </a:p>
          <a:p>
            <a:r>
              <a:rPr lang="en-US" dirty="0"/>
              <a:t>Key Stage 3</a:t>
            </a:r>
          </a:p>
          <a:p>
            <a:endParaRPr lang="en-US" dirty="0"/>
          </a:p>
        </p:txBody>
      </p:sp>
      <p:pic>
        <p:nvPicPr>
          <p:cNvPr id="1026" name="Picture 2" descr="G:\Sally1\Secondary schools\Powerpoint-Templates\Dots-0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4660" y="0"/>
            <a:ext cx="793416"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055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116693" y="1979525"/>
            <a:ext cx="4375150" cy="4525963"/>
          </a:xfrm>
        </p:spPr>
        <p:txBody>
          <a:bodyPr/>
          <a:lstStyle/>
          <a:p>
            <a:pPr>
              <a:buNone/>
            </a:pPr>
            <a:r>
              <a:rPr lang="en-US" sz="3600" dirty="0" smtClean="0">
                <a:solidFill>
                  <a:srgbClr val="901C3B"/>
                </a:solidFill>
              </a:rPr>
              <a:t>‘‘ </a:t>
            </a:r>
            <a:r>
              <a:rPr lang="en-US" dirty="0" smtClean="0"/>
              <a:t>I never saw a more striking coincidence. if Wallace had my M.S. sketch written out in 1842 he could not have made a better short abstract!</a:t>
            </a:r>
            <a:r>
              <a:rPr lang="en-US" sz="3600" dirty="0" smtClean="0">
                <a:solidFill>
                  <a:srgbClr val="901C3B"/>
                </a:solidFill>
              </a:rPr>
              <a:t>”</a:t>
            </a:r>
          </a:p>
          <a:p>
            <a:pPr>
              <a:buNone/>
            </a:pPr>
            <a:r>
              <a:rPr lang="en-US" dirty="0" smtClean="0"/>
              <a:t> </a:t>
            </a:r>
          </a:p>
          <a:p>
            <a:pPr>
              <a:buNone/>
            </a:pPr>
            <a:r>
              <a:rPr lang="en-US" sz="1800" i="1" dirty="0" smtClean="0"/>
              <a:t>Letter 2285, Charles Darwin to </a:t>
            </a:r>
          </a:p>
          <a:p>
            <a:pPr>
              <a:buNone/>
            </a:pPr>
            <a:r>
              <a:rPr lang="en-US" sz="1800" i="1" dirty="0" smtClean="0"/>
              <a:t>Charles Lyell, 18 June 1858</a:t>
            </a:r>
          </a:p>
          <a:p>
            <a:endParaRPr lang="en-GB" dirty="0"/>
          </a:p>
        </p:txBody>
      </p:sp>
      <p:pic>
        <p:nvPicPr>
          <p:cNvPr id="5" name="Picture Placeholder 4" descr="MS-DAR-00225-000-00175-00001.jpg"/>
          <p:cNvPicPr>
            <a:picLocks noGrp="1" noChangeAspect="1"/>
          </p:cNvPicPr>
          <p:nvPr>
            <p:ph type="pic" sz="quarter" idx="10"/>
          </p:nvPr>
        </p:nvPicPr>
        <p:blipFill>
          <a:blip r:embed="rId3"/>
          <a:srcRect l="22" r="22"/>
          <a:stretch>
            <a:fillRect/>
          </a:stretch>
        </p:blipFill>
        <p:spPr>
          <a:xfrm>
            <a:off x="5712906" y="1828800"/>
            <a:ext cx="3600000" cy="3600000"/>
          </a:xfrm>
        </p:spPr>
      </p:pic>
      <p:sp>
        <p:nvSpPr>
          <p:cNvPr id="4" name="Title 3"/>
          <p:cNvSpPr>
            <a:spLocks noGrp="1"/>
          </p:cNvSpPr>
          <p:nvPr>
            <p:ph type="title"/>
          </p:nvPr>
        </p:nvSpPr>
        <p:spPr/>
        <p:txBody>
          <a:bodyPr/>
          <a:lstStyle/>
          <a:p>
            <a:pPr algn="ctr"/>
            <a:r>
              <a:rPr lang="en-GB" dirty="0" smtClean="0"/>
              <a:t>Darwin’s dilemma</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KEYNES-M-00002-00027-000-00001.jpg"/>
          <p:cNvPicPr>
            <a:picLocks noGrp="1" noChangeAspect="1"/>
          </p:cNvPicPr>
          <p:nvPr>
            <p:ph idx="1"/>
          </p:nvPr>
        </p:nvPicPr>
        <p:blipFill>
          <a:blip r:embed="rId3"/>
          <a:stretch>
            <a:fillRect/>
          </a:stretch>
        </p:blipFill>
        <p:spPr>
          <a:xfrm>
            <a:off x="3193256" y="1600200"/>
            <a:ext cx="4525963" cy="4525963"/>
          </a:xfrm>
          <a:ln w="38100">
            <a:solidFill>
              <a:srgbClr val="901C3B"/>
            </a:solidFill>
          </a:ln>
        </p:spPr>
      </p:pic>
      <p:sp>
        <p:nvSpPr>
          <p:cNvPr id="3" name="Title 2"/>
          <p:cNvSpPr>
            <a:spLocks noGrp="1"/>
          </p:cNvSpPr>
          <p:nvPr>
            <p:ph type="title"/>
          </p:nvPr>
        </p:nvSpPr>
        <p:spPr/>
        <p:txBody>
          <a:bodyPr/>
          <a:lstStyle/>
          <a:p>
            <a:pPr algn="ctr"/>
            <a:r>
              <a:rPr lang="en-GB" i="1" dirty="0" smtClean="0"/>
              <a:t>‘On the Origin of Species’</a:t>
            </a:r>
            <a:endParaRPr lang="en-GB"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EDGWICK-A-01-04276.jpg"/>
          <p:cNvPicPr>
            <a:picLocks noGrp="1" noChangeAspect="1"/>
          </p:cNvPicPr>
          <p:nvPr>
            <p:ph type="pic" sz="quarter" idx="12"/>
          </p:nvPr>
        </p:nvPicPr>
        <p:blipFill>
          <a:blip r:embed="rId3"/>
          <a:srcRect t="14500" b="14500"/>
          <a:stretch>
            <a:fillRect/>
          </a:stretch>
        </p:blipFill>
        <p:spPr/>
      </p:pic>
      <p:sp>
        <p:nvSpPr>
          <p:cNvPr id="5" name="Title 4"/>
          <p:cNvSpPr>
            <a:spLocks noGrp="1"/>
          </p:cNvSpPr>
          <p:nvPr>
            <p:ph type="title"/>
          </p:nvPr>
        </p:nvSpPr>
        <p:spPr/>
        <p:txBody>
          <a:bodyPr/>
          <a:lstStyle/>
          <a:p>
            <a:pPr algn="ctr"/>
            <a:r>
              <a:rPr lang="en-GB" dirty="0" smtClean="0"/>
              <a:t>Reactions  to ‘</a:t>
            </a:r>
            <a:r>
              <a:rPr lang="en-GB" i="1" dirty="0" smtClean="0"/>
              <a:t>Origin’</a:t>
            </a:r>
            <a:endParaRPr lang="en-GB" i="1" dirty="0"/>
          </a:p>
        </p:txBody>
      </p:sp>
      <p:pic>
        <p:nvPicPr>
          <p:cNvPr id="10" name="Picture Placeholder 9" descr="HUXLEY-T-H-02-02486.jpg"/>
          <p:cNvPicPr>
            <a:picLocks noGrp="1" noChangeAspect="1"/>
          </p:cNvPicPr>
          <p:nvPr>
            <p:ph type="pic" sz="quarter" idx="11"/>
          </p:nvPr>
        </p:nvPicPr>
        <p:blipFill>
          <a:blip r:embed="rId4"/>
          <a:srcRect t="11033" b="11033"/>
          <a:stretch>
            <a:fillRect/>
          </a:stretch>
        </p:blipFill>
        <p:spPr/>
      </p:pic>
      <p:pic>
        <p:nvPicPr>
          <p:cNvPr id="7" name="Picture Placeholder 6" descr="EVANS-M-A-01-01554.jpg"/>
          <p:cNvPicPr>
            <a:picLocks noGrp="1" noChangeAspect="1"/>
          </p:cNvPicPr>
          <p:nvPr>
            <p:ph type="pic" sz="quarter" idx="10"/>
          </p:nvPr>
        </p:nvPicPr>
        <p:blipFill>
          <a:blip r:embed="rId5"/>
          <a:srcRect t="10032" b="10032"/>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S-DAR-00225-000-00119.jpg"/>
          <p:cNvPicPr>
            <a:picLocks noGrp="1" noChangeAspect="1"/>
          </p:cNvPicPr>
          <p:nvPr>
            <p:ph type="pic" sz="quarter" idx="10"/>
          </p:nvPr>
        </p:nvPicPr>
        <p:blipFill>
          <a:blip r:embed="rId3"/>
          <a:srcRect t="9682" b="9682"/>
          <a:stretch>
            <a:fillRect/>
          </a:stretch>
        </p:blipFill>
        <p:spPr/>
      </p:pic>
      <p:sp>
        <p:nvSpPr>
          <p:cNvPr id="4" name="Title 3"/>
          <p:cNvSpPr>
            <a:spLocks noGrp="1"/>
          </p:cNvSpPr>
          <p:nvPr>
            <p:ph type="title"/>
          </p:nvPr>
        </p:nvSpPr>
        <p:spPr/>
        <p:txBody>
          <a:bodyPr/>
          <a:lstStyle/>
          <a:p>
            <a:pPr algn="ctr"/>
            <a:r>
              <a:rPr lang="en-GB" dirty="0" smtClean="0"/>
              <a:t>Darwin’s findings  </a:t>
            </a:r>
            <a:endParaRPr lang="en-GB" dirty="0"/>
          </a:p>
        </p:txBody>
      </p:sp>
      <p:pic>
        <p:nvPicPr>
          <p:cNvPr id="8" name="Content Placeholder 7" descr="hornet.jpg"/>
          <p:cNvPicPr>
            <a:picLocks noGrp="1" noChangeAspect="1"/>
          </p:cNvPicPr>
          <p:nvPr>
            <p:ph sz="half" idx="2"/>
          </p:nvPr>
        </p:nvPicPr>
        <p:blipFill>
          <a:blip r:embed="rId4"/>
          <a:stretch>
            <a:fillRect/>
          </a:stretch>
        </p:blipFill>
        <p:spPr>
          <a:xfrm>
            <a:off x="5710130" y="1600200"/>
            <a:ext cx="3025989" cy="4525963"/>
          </a:xfrm>
          <a:ln w="38100">
            <a:solidFill>
              <a:srgbClr val="901C3B"/>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GB" sz="1400" b="1" dirty="0" smtClean="0"/>
              <a:t>Images</a:t>
            </a:r>
          </a:p>
          <a:p>
            <a:pPr>
              <a:buNone/>
            </a:pPr>
            <a:r>
              <a:rPr lang="en-GB" sz="1600" dirty="0" smtClean="0"/>
              <a:t>Slide 1: 	Artwork </a:t>
            </a:r>
            <a:r>
              <a:rPr lang="en-GB" sz="1600" dirty="0" smtClean="0"/>
              <a:t>based on sketch of Darwin by George Richmond held at </a:t>
            </a:r>
            <a:r>
              <a:rPr lang="en-GB" sz="1600" dirty="0" smtClean="0"/>
              <a:t>Cambridge 			University </a:t>
            </a:r>
            <a:r>
              <a:rPr lang="en-GB" sz="1600" dirty="0" smtClean="0"/>
              <a:t>Library, </a:t>
            </a:r>
            <a:r>
              <a:rPr lang="en-GB" sz="1600" dirty="0" smtClean="0"/>
              <a:t>DAR </a:t>
            </a:r>
            <a:r>
              <a:rPr lang="en-GB" sz="1600" dirty="0" smtClean="0"/>
              <a:t>225:119, DAR 14.6</a:t>
            </a:r>
          </a:p>
          <a:p>
            <a:pPr>
              <a:buNone/>
            </a:pPr>
            <a:r>
              <a:rPr lang="en-GB" sz="1600" dirty="0" smtClean="0"/>
              <a:t>Slide 3:	Cambridge University Library </a:t>
            </a:r>
          </a:p>
          <a:p>
            <a:pPr>
              <a:buNone/>
            </a:pPr>
            <a:r>
              <a:rPr lang="en-GB" sz="1600" dirty="0" smtClean="0"/>
              <a:t>Slide 4: 	US National Library of Medicine IMH (B014334), CUL (DAR 97: B4)</a:t>
            </a:r>
          </a:p>
          <a:p>
            <a:pPr>
              <a:buNone/>
            </a:pPr>
            <a:r>
              <a:rPr lang="en-GB" sz="1600" dirty="0" smtClean="0"/>
              <a:t>Slide 5: 	CUL, map data by Free Vector Maps </a:t>
            </a:r>
          </a:p>
          <a:p>
            <a:pPr>
              <a:buNone/>
            </a:pPr>
            <a:r>
              <a:rPr lang="en-GB" sz="1600" dirty="0" smtClean="0"/>
              <a:t>Slide 6: 	Images from collections at Cambridge University Museum of Zoology/ </a:t>
            </a:r>
          </a:p>
          <a:p>
            <a:pPr>
              <a:buNone/>
            </a:pPr>
            <a:r>
              <a:rPr lang="en-GB" sz="1600" dirty="0" smtClean="0"/>
              <a:t>			Sedgwick Museum, artist impression of </a:t>
            </a:r>
            <a:r>
              <a:rPr lang="en-GB" sz="1600" dirty="0" err="1" smtClean="0"/>
              <a:t>Megatherium</a:t>
            </a:r>
            <a:r>
              <a:rPr lang="en-GB" sz="1600" dirty="0" smtClean="0"/>
              <a:t>, CUL</a:t>
            </a:r>
          </a:p>
          <a:p>
            <a:pPr>
              <a:buNone/>
            </a:pPr>
            <a:r>
              <a:rPr lang="en-GB" sz="1600" dirty="0" smtClean="0"/>
              <a:t>Slide </a:t>
            </a:r>
            <a:r>
              <a:rPr lang="en-GB" sz="1600" dirty="0" smtClean="0"/>
              <a:t>7:	</a:t>
            </a:r>
            <a:r>
              <a:rPr lang="en-GB" sz="1600" dirty="0" smtClean="0"/>
              <a:t> CUL (DAR 225:29a, CUL, artwork based on DAR 233.1:17, DAR 233.2:18)</a:t>
            </a:r>
            <a:endParaRPr lang="en-GB" sz="1600" dirty="0" smtClean="0"/>
          </a:p>
          <a:p>
            <a:pPr>
              <a:buNone/>
            </a:pPr>
            <a:r>
              <a:rPr lang="en-GB" sz="1600" dirty="0" smtClean="0"/>
              <a:t>Slide 8:	</a:t>
            </a:r>
            <a:r>
              <a:rPr lang="en-GB" sz="1600" dirty="0" smtClean="0"/>
              <a:t> Down House hothouse, </a:t>
            </a:r>
            <a:r>
              <a:rPr lang="en-GB" sz="1600" i="1" dirty="0" smtClean="0"/>
              <a:t>Century Illustrated Monthly Magazine</a:t>
            </a:r>
            <a:r>
              <a:rPr lang="en-GB" sz="1600" dirty="0" smtClean="0"/>
              <a:t>, January 1833, </a:t>
            </a:r>
            <a:endParaRPr lang="en-GB" sz="1600" dirty="0" smtClean="0"/>
          </a:p>
          <a:p>
            <a:pPr>
              <a:buNone/>
            </a:pPr>
            <a:r>
              <a:rPr lang="en-GB" sz="1600" dirty="0" smtClean="0"/>
              <a:t>			Down House </a:t>
            </a:r>
            <a:r>
              <a:rPr lang="en-GB" sz="1600" dirty="0" smtClean="0"/>
              <a:t>and </a:t>
            </a:r>
            <a:r>
              <a:rPr lang="en-GB" sz="1600" dirty="0" smtClean="0"/>
              <a:t>woodland</a:t>
            </a:r>
            <a:r>
              <a:rPr lang="en-GB" sz="1600" dirty="0" smtClean="0"/>
              <a:t>, DCP </a:t>
            </a:r>
            <a:r>
              <a:rPr lang="en-GB" sz="1600" dirty="0" smtClean="0"/>
              <a:t>with </a:t>
            </a:r>
            <a:r>
              <a:rPr lang="en-GB" sz="1600" dirty="0" smtClean="0"/>
              <a:t>permission from Down House </a:t>
            </a:r>
            <a:endParaRPr lang="en-GB" sz="1600" dirty="0" smtClean="0"/>
          </a:p>
          <a:p>
            <a:pPr>
              <a:buNone/>
            </a:pPr>
            <a:r>
              <a:rPr lang="en-GB" sz="1600" dirty="0" smtClean="0"/>
              <a:t>Slide </a:t>
            </a:r>
            <a:r>
              <a:rPr lang="en-GB" sz="1600" dirty="0" smtClean="0"/>
              <a:t>9: 	Alfred </a:t>
            </a:r>
            <a:r>
              <a:rPr lang="en-GB" sz="1600" dirty="0" err="1" smtClean="0"/>
              <a:t>Russel</a:t>
            </a:r>
            <a:r>
              <a:rPr lang="en-GB" sz="1600" dirty="0" smtClean="0"/>
              <a:t> </a:t>
            </a:r>
            <a:r>
              <a:rPr lang="en-GB" sz="1600" dirty="0" smtClean="0"/>
              <a:t>Wallace</a:t>
            </a:r>
            <a:r>
              <a:rPr lang="en-GB" sz="1600" dirty="0" smtClean="0"/>
              <a:t> </a:t>
            </a:r>
            <a:r>
              <a:rPr lang="en-GB" sz="1600" dirty="0" smtClean="0"/>
              <a:t>(R8475),</a:t>
            </a:r>
            <a:r>
              <a:rPr lang="en-GB" sz="1600" dirty="0" smtClean="0"/>
              <a:t> </a:t>
            </a:r>
            <a:r>
              <a:rPr lang="en-GB" sz="1600" dirty="0" smtClean="0"/>
              <a:t>copyright University of Manchester (CC BY-NC-SA 4.0)</a:t>
            </a:r>
          </a:p>
          <a:p>
            <a:pPr>
              <a:buNone/>
            </a:pPr>
            <a:r>
              <a:rPr lang="en-GB" sz="1600" dirty="0" smtClean="0"/>
              <a:t>Slide 10:	</a:t>
            </a:r>
            <a:r>
              <a:rPr lang="en-GB" sz="1600" dirty="0" smtClean="0"/>
              <a:t>CUL (DAR 225:175)</a:t>
            </a:r>
            <a:endParaRPr lang="en-GB" sz="1600" dirty="0" smtClean="0"/>
          </a:p>
          <a:p>
            <a:pPr>
              <a:buNone/>
            </a:pPr>
            <a:r>
              <a:rPr lang="en-GB" sz="1600" dirty="0" smtClean="0"/>
              <a:t>Slide 11:	 </a:t>
            </a:r>
            <a:r>
              <a:rPr lang="en-GB" sz="1600" dirty="0" smtClean="0"/>
              <a:t>CUL (Keynes .M.2.27)</a:t>
            </a:r>
            <a:endParaRPr lang="en-GB" sz="1600" dirty="0" smtClean="0"/>
          </a:p>
          <a:p>
            <a:pPr>
              <a:buNone/>
            </a:pPr>
            <a:r>
              <a:rPr lang="en-GB" sz="1600" dirty="0" smtClean="0"/>
              <a:t>Slide 12:	 Adam </a:t>
            </a:r>
            <a:r>
              <a:rPr lang="en-GB" sz="1600" dirty="0" smtClean="0"/>
              <a:t>Sedgwic</a:t>
            </a:r>
            <a:r>
              <a:rPr lang="en-GB" sz="1600" dirty="0" smtClean="0"/>
              <a:t>k, (NPG D5929) and </a:t>
            </a:r>
            <a:r>
              <a:rPr lang="en-GB" sz="1600" dirty="0" smtClean="0"/>
              <a:t>George </a:t>
            </a:r>
            <a:r>
              <a:rPr lang="en-GB" sz="1600" dirty="0" smtClean="0"/>
              <a:t>Eliot (Mary Ann Evans), </a:t>
            </a:r>
            <a:r>
              <a:rPr lang="en-GB" sz="1600" dirty="0" smtClean="0"/>
              <a:t>(NPG 1405) </a:t>
            </a:r>
            <a:r>
              <a:rPr lang="en-GB" sz="1600" smtClean="0"/>
              <a:t>© 			National </a:t>
            </a:r>
            <a:r>
              <a:rPr lang="en-GB" sz="1600" smtClean="0"/>
              <a:t>Portrait </a:t>
            </a:r>
            <a:r>
              <a:rPr lang="en-GB" sz="1600" smtClean="0"/>
              <a:t>Gallery</a:t>
            </a:r>
            <a:r>
              <a:rPr lang="en-GB" sz="1600" dirty="0" smtClean="0"/>
              <a:t>, London (CC BY-NC-ND 3.0), </a:t>
            </a:r>
            <a:r>
              <a:rPr lang="en-GB" sz="1600" dirty="0" smtClean="0"/>
              <a:t>Thomas Huxley, CUL (I1.4.35)</a:t>
            </a:r>
            <a:endParaRPr lang="en-GB" sz="1600" dirty="0" smtClean="0"/>
          </a:p>
          <a:p>
            <a:pPr>
              <a:buNone/>
            </a:pPr>
            <a:r>
              <a:rPr lang="en-GB" sz="1600" dirty="0" smtClean="0"/>
              <a:t>Slide </a:t>
            </a:r>
            <a:r>
              <a:rPr lang="en-GB" sz="1600" dirty="0" smtClean="0"/>
              <a:t>13: 	</a:t>
            </a:r>
            <a:r>
              <a:rPr lang="en-GB" sz="1600" dirty="0" smtClean="0"/>
              <a:t>CUL </a:t>
            </a:r>
            <a:r>
              <a:rPr lang="en-GB" sz="1600" dirty="0" smtClean="0"/>
              <a:t>(</a:t>
            </a:r>
            <a:r>
              <a:rPr lang="en-GB" sz="1600" dirty="0" smtClean="0"/>
              <a:t>DAR 225:119, DAR 141:6)</a:t>
            </a:r>
            <a:endParaRPr lang="en-GB" sz="1600" dirty="0" smtClean="0"/>
          </a:p>
          <a:p>
            <a:endParaRPr lang="en-GB" sz="1400" dirty="0"/>
          </a:p>
        </p:txBody>
      </p:sp>
      <p:sp>
        <p:nvSpPr>
          <p:cNvPr id="3" name="Title 2"/>
          <p:cNvSpPr>
            <a:spLocks noGrp="1"/>
          </p:cNvSpPr>
          <p:nvPr>
            <p:ph type="title"/>
          </p:nvPr>
        </p:nvSpPr>
        <p:spPr/>
        <p:txBody>
          <a:bodyPr/>
          <a:lstStyle/>
          <a:p>
            <a:pPr algn="ctr"/>
            <a:r>
              <a:rPr lang="en-GB" dirty="0" smtClean="0"/>
              <a:t>Acknowledgements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S-DAR-00225-000-00119.jpg"/>
          <p:cNvPicPr>
            <a:picLocks noGrp="1" noChangeAspect="1"/>
          </p:cNvPicPr>
          <p:nvPr>
            <p:ph type="pic" sz="quarter" idx="12"/>
          </p:nvPr>
        </p:nvPicPr>
        <p:blipFill>
          <a:blip r:embed="rId3"/>
          <a:srcRect t="9700" b="9700"/>
          <a:stretch>
            <a:fillRect/>
          </a:stretch>
        </p:blipFill>
        <p:spPr>
          <a:xfrm>
            <a:off x="1033119" y="1803759"/>
            <a:ext cx="3600000" cy="3600000"/>
          </a:xfrm>
        </p:spPr>
      </p:pic>
      <p:sp>
        <p:nvSpPr>
          <p:cNvPr id="5" name="Title 4"/>
          <p:cNvSpPr>
            <a:spLocks noGrp="1"/>
          </p:cNvSpPr>
          <p:nvPr>
            <p:ph type="title"/>
          </p:nvPr>
        </p:nvSpPr>
        <p:spPr/>
        <p:txBody>
          <a:bodyPr/>
          <a:lstStyle/>
          <a:p>
            <a:pPr algn="ctr"/>
            <a:r>
              <a:rPr lang="en-GB" dirty="0" smtClean="0"/>
              <a:t>Who was Charles Darwin?</a:t>
            </a:r>
            <a:endParaRPr lang="en-GB" dirty="0"/>
          </a:p>
        </p:txBody>
      </p:sp>
      <p:pic>
        <p:nvPicPr>
          <p:cNvPr id="12" name="Picture Placeholder 11" descr="MS-DAR-00141-000-00006-r4.jpg"/>
          <p:cNvPicPr>
            <a:picLocks noGrp="1" noChangeAspect="1"/>
          </p:cNvPicPr>
          <p:nvPr>
            <p:ph type="pic" sz="quarter" idx="11"/>
          </p:nvPr>
        </p:nvPicPr>
        <p:blipFill>
          <a:blip r:embed="rId4"/>
          <a:srcRect t="15080" b="15080"/>
          <a:stretch>
            <a:fillRect/>
          </a:stretch>
        </p:blipFill>
        <p:spPr/>
      </p:pic>
      <p:pic>
        <p:nvPicPr>
          <p:cNvPr id="14" name="Picture Placeholder 13" descr="Richmond_Darwin-sketch-1839-coloured-smaller.jpg"/>
          <p:cNvPicPr>
            <a:picLocks noGrp="1" noChangeAspect="1"/>
          </p:cNvPicPr>
          <p:nvPr>
            <p:ph type="pic" sz="quarter" idx="10"/>
          </p:nvPr>
        </p:nvPicPr>
        <p:blipFill>
          <a:blip r:embed="rId5"/>
          <a:srcRect t="12825" b="12825"/>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rists_d129_008-from-exhibition.jpg"/>
          <p:cNvPicPr>
            <a:picLocks noGrp="1" noChangeAspect="1"/>
          </p:cNvPicPr>
          <p:nvPr>
            <p:ph sz="half" idx="2"/>
          </p:nvPr>
        </p:nvPicPr>
        <p:blipFill>
          <a:blip r:embed="rId3"/>
          <a:stretch>
            <a:fillRect/>
          </a:stretch>
        </p:blipFill>
        <p:spPr>
          <a:xfrm>
            <a:off x="5958974" y="1590675"/>
            <a:ext cx="3534777" cy="4525963"/>
          </a:xfrm>
          <a:ln w="38100">
            <a:solidFill>
              <a:schemeClr val="accent1"/>
            </a:solidFill>
          </a:ln>
        </p:spPr>
      </p:pic>
      <p:pic>
        <p:nvPicPr>
          <p:cNvPr id="5" name="Picture Placeholder 4" descr="Richmond_Darwin-sketch-1839-coloured-smaller.jpg"/>
          <p:cNvPicPr>
            <a:picLocks noGrp="1" noChangeAspect="1"/>
          </p:cNvPicPr>
          <p:nvPr>
            <p:ph type="pic" sz="quarter" idx="10"/>
          </p:nvPr>
        </p:nvPicPr>
        <p:blipFill>
          <a:blip r:embed="rId4"/>
          <a:srcRect t="12894" b="12894"/>
          <a:stretch>
            <a:fillRect/>
          </a:stretch>
        </p:blipFill>
        <p:spPr/>
      </p:pic>
      <p:sp>
        <p:nvSpPr>
          <p:cNvPr id="4" name="Title 3"/>
          <p:cNvSpPr>
            <a:spLocks noGrp="1"/>
          </p:cNvSpPr>
          <p:nvPr>
            <p:ph type="title"/>
          </p:nvPr>
        </p:nvSpPr>
        <p:spPr/>
        <p:txBody>
          <a:bodyPr/>
          <a:lstStyle/>
          <a:p>
            <a:pPr algn="ctr"/>
            <a:r>
              <a:rPr lang="en-GB" dirty="0" smtClean="0"/>
              <a:t>Darwin as a young man</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enslow_offer_letter short.jpg"/>
          <p:cNvPicPr>
            <a:picLocks noGrp="1" noChangeAspect="1"/>
          </p:cNvPicPr>
          <p:nvPr>
            <p:ph sz="half" idx="2"/>
          </p:nvPr>
        </p:nvPicPr>
        <p:blipFill>
          <a:blip r:embed="rId3"/>
          <a:stretch>
            <a:fillRect/>
          </a:stretch>
        </p:blipFill>
        <p:spPr>
          <a:xfrm>
            <a:off x="5393382" y="1600200"/>
            <a:ext cx="3659485" cy="4525963"/>
          </a:xfrm>
          <a:ln w="38100">
            <a:solidFill>
              <a:schemeClr val="accent1"/>
            </a:solidFill>
          </a:ln>
        </p:spPr>
      </p:pic>
      <p:pic>
        <p:nvPicPr>
          <p:cNvPr id="5" name="Picture Placeholder 4" descr="HENSLOW-J-S-01-02235.jpg"/>
          <p:cNvPicPr>
            <a:picLocks noGrp="1" noChangeAspect="1"/>
          </p:cNvPicPr>
          <p:nvPr>
            <p:ph type="pic" sz="quarter" idx="10"/>
          </p:nvPr>
        </p:nvPicPr>
        <p:blipFill>
          <a:blip r:embed="rId4"/>
          <a:srcRect t="8782" b="8782"/>
          <a:stretch>
            <a:fillRect/>
          </a:stretch>
        </p:blipFill>
        <p:spPr/>
      </p:pic>
      <p:sp>
        <p:nvSpPr>
          <p:cNvPr id="4" name="Title 3"/>
          <p:cNvSpPr>
            <a:spLocks noGrp="1"/>
          </p:cNvSpPr>
          <p:nvPr>
            <p:ph type="title"/>
          </p:nvPr>
        </p:nvSpPr>
        <p:spPr/>
        <p:txBody>
          <a:bodyPr>
            <a:normAutofit fontScale="90000"/>
          </a:bodyPr>
          <a:lstStyle/>
          <a:p>
            <a:pPr algn="ctr"/>
            <a:r>
              <a:rPr lang="en-GB" dirty="0" smtClean="0"/>
              <a:t>The offer to join the voyage </a:t>
            </a:r>
            <a:br>
              <a:rPr lang="en-GB" dirty="0" smtClean="0"/>
            </a:br>
            <a:r>
              <a:rPr lang="en-GB" dirty="0" smtClean="0"/>
              <a:t>of a lifetime</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gle-Voyage-Route-01.jpg"/>
          <p:cNvPicPr>
            <a:picLocks noGrp="1" noChangeAspect="1"/>
          </p:cNvPicPr>
          <p:nvPr>
            <p:ph idx="1"/>
          </p:nvPr>
        </p:nvPicPr>
        <p:blipFill>
          <a:blip r:embed="rId3"/>
          <a:stretch>
            <a:fillRect/>
          </a:stretch>
        </p:blipFill>
        <p:spPr>
          <a:xfrm>
            <a:off x="2255415" y="1600200"/>
            <a:ext cx="6401645" cy="4525963"/>
          </a:xfrm>
          <a:ln w="38100">
            <a:solidFill>
              <a:schemeClr val="accent1"/>
            </a:solidFill>
          </a:ln>
        </p:spPr>
      </p:pic>
      <p:sp>
        <p:nvSpPr>
          <p:cNvPr id="3" name="Title 2"/>
          <p:cNvSpPr>
            <a:spLocks noGrp="1"/>
          </p:cNvSpPr>
          <p:nvPr>
            <p:ph type="title"/>
          </p:nvPr>
        </p:nvSpPr>
        <p:spPr/>
        <p:txBody>
          <a:bodyPr/>
          <a:lstStyle/>
          <a:p>
            <a:pPr algn="ctr"/>
            <a:r>
              <a:rPr lang="en-GB" dirty="0" smtClean="0"/>
              <a:t>Where did HMS Beagle go?</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gatherium-2.jpg"/>
          <p:cNvPicPr>
            <a:picLocks noGrp="1" noChangeAspect="1"/>
          </p:cNvPicPr>
          <p:nvPr>
            <p:ph sz="half" idx="1"/>
          </p:nvPr>
        </p:nvPicPr>
        <p:blipFill>
          <a:blip r:embed="rId3"/>
          <a:stretch>
            <a:fillRect/>
          </a:stretch>
        </p:blipFill>
        <p:spPr>
          <a:xfrm>
            <a:off x="5630977" y="1800624"/>
            <a:ext cx="4012240" cy="4175068"/>
          </a:xfrm>
          <a:ln>
            <a:solidFill>
              <a:srgbClr val="901C3B"/>
            </a:solidFill>
          </a:ln>
        </p:spPr>
      </p:pic>
      <p:pic>
        <p:nvPicPr>
          <p:cNvPr id="5" name="Content Placeholder 4" descr="Hart-McLeod-029586.jpg"/>
          <p:cNvPicPr>
            <a:picLocks noGrp="1" noChangeAspect="1"/>
          </p:cNvPicPr>
          <p:nvPr>
            <p:ph sz="half" idx="2"/>
          </p:nvPr>
        </p:nvPicPr>
        <p:blipFill>
          <a:blip r:embed="rId4"/>
          <a:stretch>
            <a:fillRect/>
          </a:stretch>
        </p:blipFill>
        <p:spPr>
          <a:xfrm>
            <a:off x="1095643" y="1800624"/>
            <a:ext cx="3993882" cy="3993882"/>
          </a:xfrm>
          <a:ln w="38100">
            <a:solidFill>
              <a:srgbClr val="901C3B"/>
            </a:solidFill>
          </a:ln>
        </p:spPr>
      </p:pic>
      <p:sp>
        <p:nvSpPr>
          <p:cNvPr id="4" name="Title 3"/>
          <p:cNvSpPr>
            <a:spLocks noGrp="1"/>
          </p:cNvSpPr>
          <p:nvPr>
            <p:ph type="title"/>
          </p:nvPr>
        </p:nvSpPr>
        <p:spPr/>
        <p:txBody>
          <a:bodyPr/>
          <a:lstStyle/>
          <a:p>
            <a:pPr algn="ctr"/>
            <a:r>
              <a:rPr lang="en-GB" dirty="0" smtClean="0"/>
              <a:t>Specimens big and small</a:t>
            </a:r>
            <a:endParaRPr lang="en-GB" dirty="0"/>
          </a:p>
        </p:txBody>
      </p:sp>
      <p:pic>
        <p:nvPicPr>
          <p:cNvPr id="7" name="Picture Placeholder 7" descr="Hart-McLeod-029607.jpg"/>
          <p:cNvPicPr>
            <a:picLocks noChangeAspect="1"/>
          </p:cNvPicPr>
          <p:nvPr/>
        </p:nvPicPr>
        <p:blipFill>
          <a:blip r:embed="rId5"/>
          <a:srcRect l="6369" r="6369"/>
          <a:stretch>
            <a:fillRect/>
          </a:stretch>
        </p:blipFill>
        <p:spPr>
          <a:xfrm>
            <a:off x="4365070" y="4783756"/>
            <a:ext cx="1964870" cy="1964870"/>
          </a:xfrm>
          <a:prstGeom prst="rect">
            <a:avLst/>
          </a:prstGeom>
          <a:ln w="38100" cap="rnd" cmpd="sng">
            <a:solidFill>
              <a:srgbClr val="901C3B"/>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Life after the voyage </a:t>
            </a:r>
            <a:endParaRPr lang="en-GB" dirty="0"/>
          </a:p>
        </p:txBody>
      </p:sp>
      <p:pic>
        <p:nvPicPr>
          <p:cNvPr id="9" name="Picture Placeholder 8" descr="DAR_233-2-18.jpg"/>
          <p:cNvPicPr>
            <a:picLocks noGrp="1" noChangeAspect="1"/>
          </p:cNvPicPr>
          <p:nvPr>
            <p:ph type="pic" sz="quarter" idx="11"/>
          </p:nvPr>
        </p:nvPicPr>
        <p:blipFill>
          <a:blip r:embed="rId3"/>
          <a:srcRect l="12666" r="12666"/>
          <a:stretch>
            <a:fillRect/>
          </a:stretch>
        </p:blipFill>
        <p:spPr/>
      </p:pic>
      <p:pic>
        <p:nvPicPr>
          <p:cNvPr id="12" name="Picture Placeholder 11" descr="29a_1.jpg"/>
          <p:cNvPicPr>
            <a:picLocks noGrp="1" noChangeAspect="1"/>
          </p:cNvPicPr>
          <p:nvPr>
            <p:ph type="pic" sz="quarter" idx="12"/>
          </p:nvPr>
        </p:nvPicPr>
        <p:blipFill>
          <a:blip r:embed="rId4"/>
          <a:srcRect l="12450" r="12450"/>
          <a:stretch>
            <a:fillRect/>
          </a:stretch>
        </p:blipFill>
        <p:spPr/>
      </p:pic>
      <p:pic>
        <p:nvPicPr>
          <p:cNvPr id="8" name="Picture Placeholder 7" descr="MS-DAR-00233-00001-000-00017_Emma_Darwin (1).jpg"/>
          <p:cNvPicPr>
            <a:picLocks noGrp="1" noChangeAspect="1"/>
          </p:cNvPicPr>
          <p:nvPr>
            <p:ph type="pic" sz="quarter" idx="10"/>
          </p:nvPr>
        </p:nvPicPr>
        <p:blipFill>
          <a:blip r:embed="rId5"/>
          <a:srcRect t="9102" b="9102"/>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 xmlns:a14="http://schemas.microsoft.com/office/drawing/2010/main" val="0"/>
              </a:ext>
            </a:extLst>
          </a:blip>
          <a:srcRect t="18767" b="18767"/>
          <a:stretch>
            <a:fillRect/>
          </a:stretch>
        </p:blipFill>
        <p:spPr>
          <a:xfrm>
            <a:off x="1269263" y="1590306"/>
            <a:ext cx="4360358" cy="4532037"/>
          </a:xfrm>
        </p:spPr>
      </p:pic>
      <p:sp>
        <p:nvSpPr>
          <p:cNvPr id="4" name="Title 3"/>
          <p:cNvSpPr>
            <a:spLocks noGrp="1"/>
          </p:cNvSpPr>
          <p:nvPr>
            <p:ph type="title"/>
          </p:nvPr>
        </p:nvSpPr>
        <p:spPr/>
        <p:txBody>
          <a:bodyPr/>
          <a:lstStyle/>
          <a:p>
            <a:pPr algn="ctr"/>
            <a:r>
              <a:rPr lang="en-GB" dirty="0" smtClean="0"/>
              <a:t>Life at Down House</a:t>
            </a:r>
            <a:endParaRPr lang="en-GB" dirty="0"/>
          </a:p>
        </p:txBody>
      </p:sp>
      <p:pic>
        <p:nvPicPr>
          <p:cNvPr id="8" name="Content Placeholder 7"/>
          <p:cNvPicPr>
            <a:picLocks noGrp="1" noChangeAspect="1"/>
          </p:cNvPicPr>
          <p:nvPr>
            <p:ph sz="half" idx="2"/>
          </p:nvPr>
        </p:nvPicPr>
        <p:blipFill>
          <a:blip r:embed="rId4">
            <a:extLst>
              <a:ext uri="{28A0092B-C50C-407E-A947-70E740481C1C}">
                <a14:useLocalDpi xmlns="" xmlns:a14="http://schemas.microsoft.com/office/drawing/2010/main" val="0"/>
              </a:ext>
            </a:extLst>
          </a:blip>
          <a:stretch>
            <a:fillRect/>
          </a:stretch>
        </p:blipFill>
        <p:spPr>
          <a:xfrm>
            <a:off x="5872553" y="1590305"/>
            <a:ext cx="2959212" cy="2219409"/>
          </a:xfrm>
          <a:ln w="38100">
            <a:solidFill>
              <a:srgbClr val="901C3B"/>
            </a:solidFill>
          </a:ln>
        </p:spPr>
      </p:pic>
      <p:pic>
        <p:nvPicPr>
          <p:cNvPr id="2" name="Picture 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872553" y="4008474"/>
            <a:ext cx="2959212" cy="2055717"/>
          </a:xfrm>
          <a:prstGeom prst="rect">
            <a:avLst/>
          </a:prstGeom>
          <a:ln w="38100">
            <a:solidFill>
              <a:srgbClr val="901C3B"/>
            </a:solidFill>
          </a:ln>
        </p:spPr>
      </p:pic>
    </p:spTree>
    <p:extLst>
      <p:ext uri="{BB962C8B-B14F-4D97-AF65-F5344CB8AC3E}">
        <p14:creationId xmlns="" xmlns:p14="http://schemas.microsoft.com/office/powerpoint/2010/main" val="1047906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Who was Alfred Wallace?</a:t>
            </a:r>
            <a:endParaRPr lang="en-GB" dirty="0"/>
          </a:p>
        </p:txBody>
      </p:sp>
      <p:pic>
        <p:nvPicPr>
          <p:cNvPr id="8" name="Picture Placeholder 7" descr="WALLACE-A-R-02-04935.jpg"/>
          <p:cNvPicPr>
            <a:picLocks noGrp="1" noChangeAspect="1"/>
          </p:cNvPicPr>
          <p:nvPr>
            <p:ph type="pic" sz="quarter" idx="10"/>
          </p:nvPr>
        </p:nvPicPr>
        <p:blipFill>
          <a:blip r:embed="rId3"/>
          <a:srcRect t="9984" b="9984"/>
          <a:stretch>
            <a:fillRect/>
          </a:stretch>
        </p:blipFill>
        <p:spPr>
          <a:xfrm>
            <a:off x="3114924" y="1590438"/>
            <a:ext cx="4354513"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CP-Schools-Template-01">
  <a:themeElements>
    <a:clrScheme name="DCP - Secondary Schools">
      <a:dk1>
        <a:sysClr val="windowText" lastClr="000000"/>
      </a:dk1>
      <a:lt1>
        <a:sysClr val="window" lastClr="FFFFFF"/>
      </a:lt1>
      <a:dk2>
        <a:srgbClr val="1F497D"/>
      </a:dk2>
      <a:lt2>
        <a:srgbClr val="EEECE1"/>
      </a:lt2>
      <a:accent1>
        <a:srgbClr val="901C3B"/>
      </a:accent1>
      <a:accent2>
        <a:srgbClr val="003E72"/>
      </a:accent2>
      <a:accent3>
        <a:srgbClr val="435125"/>
      </a:accent3>
      <a:accent4>
        <a:srgbClr val="C84E00"/>
      </a:accent4>
      <a:accent5>
        <a:srgbClr val="D6083B"/>
      </a:accent5>
      <a:accent6>
        <a:srgbClr val="412D46"/>
      </a:accent6>
      <a:hlink>
        <a:srgbClr val="A8B400"/>
      </a:hlink>
      <a:folHlink>
        <a:srgbClr val="4351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DCP-Schools-Template-01</Template>
  <TotalTime>1362</TotalTime>
  <Words>1320</Words>
  <Application>Microsoft Office PowerPoint</Application>
  <PresentationFormat>A4 Paper (210x297 mm)</PresentationFormat>
  <Paragraphs>86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DCP-Schools-Template-01</vt:lpstr>
      <vt:lpstr>How dangerous was Darwin?</vt:lpstr>
      <vt:lpstr>Who was Charles Darwin?</vt:lpstr>
      <vt:lpstr>Darwin as a young man</vt:lpstr>
      <vt:lpstr>The offer to join the voyage  of a lifetime</vt:lpstr>
      <vt:lpstr>Where did HMS Beagle go?</vt:lpstr>
      <vt:lpstr>Specimens big and small</vt:lpstr>
      <vt:lpstr>Life after the voyage </vt:lpstr>
      <vt:lpstr>Life at Down House</vt:lpstr>
      <vt:lpstr>Who was Alfred Wallace?</vt:lpstr>
      <vt:lpstr>Darwin’s dilemma</vt:lpstr>
      <vt:lpstr>‘On the Origin of Species’</vt:lpstr>
      <vt:lpstr>Reactions  to ‘Origin’</vt:lpstr>
      <vt:lpstr>Darwin’s findings  </vt:lpstr>
      <vt:lpstr>Acknowledgements</vt:lpstr>
    </vt:vector>
  </TitlesOfParts>
  <Company>Cambridge University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Offer of a Lifetime</dc:title>
  <dc:creator>Sally Stafford</dc:creator>
  <cp:lastModifiedBy>Darwin</cp:lastModifiedBy>
  <cp:revision>31</cp:revision>
  <dcterms:created xsi:type="dcterms:W3CDTF">2017-01-11T13:32:07Z</dcterms:created>
  <dcterms:modified xsi:type="dcterms:W3CDTF">2017-02-09T22:08:09Z</dcterms:modified>
</cp:coreProperties>
</file>