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4"/>
  </p:notesMasterIdLst>
  <p:sldIdLst>
    <p:sldId id="256" r:id="rId2"/>
    <p:sldId id="257" r:id="rId3"/>
    <p:sldId id="258" r:id="rId4"/>
    <p:sldId id="260" r:id="rId5"/>
    <p:sldId id="261" r:id="rId6"/>
    <p:sldId id="263" r:id="rId7"/>
    <p:sldId id="264" r:id="rId8"/>
    <p:sldId id="265" r:id="rId9"/>
    <p:sldId id="268" r:id="rId10"/>
    <p:sldId id="269" r:id="rId11"/>
    <p:sldId id="270" r:id="rId12"/>
    <p:sldId id="271" r:id="rId13"/>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125"/>
    <a:srgbClr val="4A45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7" autoAdjust="0"/>
    <p:restoredTop sz="81829" autoAdjust="0"/>
  </p:normalViewPr>
  <p:slideViewPr>
    <p:cSldViewPr snapToGrid="0" snapToObjects="1">
      <p:cViewPr varScale="1">
        <p:scale>
          <a:sx n="65" d="100"/>
          <a:sy n="65" d="100"/>
        </p:scale>
        <p:origin x="-1032" y="-68"/>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E871E62-0552-4070-A443-BAAC79AAAD29}" type="datetimeFigureOut">
              <a:rPr lang="en-GB" smtClean="0"/>
              <a:pPr/>
              <a:t>09/02/2017</a:t>
            </a:fld>
            <a:endParaRPr lang="en-GB" dirty="0"/>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22813EE1-9BE5-461F-918E-A93AE8490F51}" type="slidenum">
              <a:rPr lang="en-GB" smtClean="0"/>
              <a:pPr/>
              <a:t>‹#›</a:t>
            </a:fld>
            <a:endParaRPr lang="en-GB" dirty="0"/>
          </a:p>
        </p:txBody>
      </p:sp>
    </p:spTree>
    <p:extLst>
      <p:ext uri="{BB962C8B-B14F-4D97-AF65-F5344CB8AC3E}">
        <p14:creationId xmlns:p14="http://schemas.microsoft.com/office/powerpoint/2010/main" xmlns="" val="287792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presentation will introduce</a:t>
            </a:r>
            <a:r>
              <a:rPr lang="en-GB" baseline="0" dirty="0" smtClean="0"/>
              <a:t> key moments in Darwin’s life and provide a context for the accompanying activities.</a:t>
            </a:r>
            <a:endParaRPr lang="en-GB" dirty="0" smtClean="0"/>
          </a:p>
          <a:p>
            <a:endParaRPr lang="en-GB" dirty="0"/>
          </a:p>
        </p:txBody>
      </p:sp>
      <p:sp>
        <p:nvSpPr>
          <p:cNvPr id="4" name="Slide Number Placeholder 3"/>
          <p:cNvSpPr>
            <a:spLocks noGrp="1"/>
          </p:cNvSpPr>
          <p:nvPr>
            <p:ph type="sldNum" sz="quarter" idx="10"/>
          </p:nvPr>
        </p:nvSpPr>
        <p:spPr/>
        <p:txBody>
          <a:bodyPr/>
          <a:lstStyle/>
          <a:p>
            <a:fld id="{22813EE1-9BE5-461F-918E-A93AE8490F51}"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Darwin’s observations included studying the flight paths </a:t>
            </a:r>
            <a:r>
              <a:rPr lang="en-GB" baseline="0" dirty="0" smtClean="0"/>
              <a:t>of bumble bees. He positioned his children at specific places in a field and they shouted ‘Here’s a bee’ on spotting one. He </a:t>
            </a:r>
            <a:r>
              <a:rPr lang="en-GB" sz="1200" b="0" i="0" kern="1200" dirty="0" smtClean="0">
                <a:solidFill>
                  <a:schemeClr val="tx1"/>
                </a:solidFill>
                <a:latin typeface="+mn-lt"/>
                <a:ea typeface="+mn-ea"/>
                <a:cs typeface="+mn-cs"/>
              </a:rPr>
              <a:t>was puzzled, but suspected that bees inherited the instinct to follow certain routes</a:t>
            </a:r>
            <a:r>
              <a:rPr lang="en-GB" baseline="0" dirty="0" smtClean="0"/>
              <a:t>. He wrote to colleague Hermann Muller: ‘</a:t>
            </a:r>
            <a:r>
              <a:rPr lang="en-GB" sz="1200" b="0" i="1" kern="1200" dirty="0" smtClean="0">
                <a:solidFill>
                  <a:schemeClr val="tx1"/>
                </a:solidFill>
                <a:effectLst/>
                <a:latin typeface="+mn-lt"/>
                <a:ea typeface="+mn-ea"/>
                <a:cs typeface="+mn-cs"/>
              </a:rPr>
              <a:t>The routes remain the same for a considerable time and the buzzing places are exactly the same to within an inch.’</a:t>
            </a:r>
            <a:r>
              <a:rPr lang="en-GB" sz="1200" b="0" i="0" kern="1200" dirty="0" smtClean="0">
                <a:solidFill>
                  <a:schemeClr val="tx1"/>
                </a:solidFill>
                <a:latin typeface="+mn-lt"/>
                <a:ea typeface="+mn-ea"/>
                <a:cs typeface="+mn-cs"/>
              </a:rPr>
              <a:t> </a:t>
            </a:r>
            <a:r>
              <a:rPr lang="en-GB" sz="1200" b="0" i="0" kern="1200" baseline="0" dirty="0" smtClean="0">
                <a:solidFill>
                  <a:schemeClr val="tx1"/>
                </a:solidFill>
                <a:latin typeface="+mn-lt"/>
                <a:ea typeface="+mn-ea"/>
                <a:cs typeface="+mn-cs"/>
              </a:rPr>
              <a:t> H</a:t>
            </a:r>
            <a:r>
              <a:rPr lang="en-GB" sz="1200" b="0" i="0" kern="1200" dirty="0" smtClean="0">
                <a:solidFill>
                  <a:schemeClr val="tx1"/>
                </a:solidFill>
                <a:latin typeface="+mn-lt"/>
                <a:ea typeface="+mn-ea"/>
                <a:cs typeface="+mn-cs"/>
              </a:rPr>
              <a:t>e</a:t>
            </a:r>
            <a:r>
              <a:rPr lang="en-GB" sz="1200" b="0" i="0" kern="1200" baseline="0" dirty="0" smtClean="0">
                <a:solidFill>
                  <a:schemeClr val="tx1"/>
                </a:solidFill>
                <a:latin typeface="+mn-lt"/>
                <a:ea typeface="+mn-ea"/>
                <a:cs typeface="+mn-cs"/>
              </a:rPr>
              <a:t> observed behaviour in the male bees </a:t>
            </a:r>
            <a:r>
              <a:rPr lang="en-GB" sz="1200" b="0" i="0" kern="1200" dirty="0" smtClean="0">
                <a:solidFill>
                  <a:schemeClr val="tx1"/>
                </a:solidFill>
                <a:latin typeface="+mn-lt"/>
                <a:ea typeface="+mn-ea"/>
                <a:cs typeface="+mn-cs"/>
              </a:rPr>
              <a:t>that seemed to be passed by inherited instinct (not learned) in successive generations.</a:t>
            </a:r>
            <a:endParaRPr lang="en-GB" sz="1200" b="0" i="1" kern="1200" dirty="0" smtClean="0">
              <a:solidFill>
                <a:schemeClr val="tx1"/>
              </a:solidFill>
              <a:effectLst/>
              <a:latin typeface="+mn-lt"/>
              <a:ea typeface="+mn-ea"/>
              <a:cs typeface="+mn-cs"/>
            </a:endParaRPr>
          </a:p>
          <a:p>
            <a:r>
              <a:rPr lang="en-US" sz="1200" dirty="0" smtClean="0">
                <a:latin typeface="Arial" charset="0"/>
                <a:cs typeface="Arial" charset="0"/>
                <a:sym typeface="Arial" charset="0"/>
              </a:rPr>
              <a:t>Darwin also developed</a:t>
            </a:r>
            <a:r>
              <a:rPr lang="en-US" sz="1200" baseline="0" dirty="0" smtClean="0">
                <a:latin typeface="Arial" charset="0"/>
                <a:cs typeface="Arial" charset="0"/>
                <a:sym typeface="Arial" charset="0"/>
              </a:rPr>
              <a:t> a weed garden in which to monitor the natural germination and survival of plants in a small patch of land over a fixed period of time. The local countryside inspired Darwin to ask questions about what he saw, where things came from, and under what conditions they were able to survive. </a:t>
            </a:r>
          </a:p>
          <a:p>
            <a:endParaRPr lang="en-US" sz="1200" dirty="0" smtClean="0">
              <a:latin typeface="Arial" charset="0"/>
              <a:cs typeface="Arial" charset="0"/>
              <a:sym typeface="Arial" charset="0"/>
            </a:endParaRPr>
          </a:p>
          <a:p>
            <a:pPr marL="304800" indent="-304800" eaLnBrk="1" hangingPunct="1">
              <a:lnSpc>
                <a:spcPct val="80000"/>
              </a:lnSpc>
              <a:spcBef>
                <a:spcPts val="700"/>
              </a:spcBef>
              <a:defRPr/>
            </a:pPr>
            <a:endParaRPr lang="en-US" sz="1200" dirty="0" smtClean="0">
              <a:latin typeface="Arial" pitchFamily="34" charset="0"/>
              <a:cs typeface="Arial" pitchFamily="34" charset="0"/>
              <a:sym typeface="Arial" pitchFamily="34" charset="0"/>
            </a:endParaRPr>
          </a:p>
        </p:txBody>
      </p:sp>
      <p:sp>
        <p:nvSpPr>
          <p:cNvPr id="4" name="Slide Number Placeholder 3"/>
          <p:cNvSpPr>
            <a:spLocks noGrp="1"/>
          </p:cNvSpPr>
          <p:nvPr>
            <p:ph type="sldNum" sz="quarter" idx="10"/>
          </p:nvPr>
        </p:nvSpPr>
        <p:spPr/>
        <p:txBody>
          <a:bodyPr/>
          <a:lstStyle/>
          <a:p>
            <a:fld id="{22813EE1-9BE5-461F-918E-A93AE8490F51}" type="slidenum">
              <a:rPr lang="en-GB" smtClean="0"/>
              <a:pPr/>
              <a:t>10</a:t>
            </a:fld>
            <a:endParaRPr lang="en-GB" dirty="0"/>
          </a:p>
        </p:txBody>
      </p:sp>
    </p:spTree>
    <p:extLst>
      <p:ext uri="{BB962C8B-B14F-4D97-AF65-F5344CB8AC3E}">
        <p14:creationId xmlns:p14="http://schemas.microsoft.com/office/powerpoint/2010/main" xmlns="" val="1345275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eaLnBrk="1" hangingPunct="1">
              <a:lnSpc>
                <a:spcPct val="90000"/>
              </a:lnSpc>
              <a:spcBef>
                <a:spcPts val="700"/>
              </a:spcBef>
            </a:pPr>
            <a:r>
              <a:rPr lang="en-US" sz="1200" dirty="0" smtClean="0">
                <a:latin typeface="Arial" charset="0"/>
                <a:cs typeface="Arial" charset="0"/>
                <a:sym typeface="Arial" charset="0"/>
              </a:rPr>
              <a:t>Darwin</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wrote 15 books and 130 scientific papers while living at Down, including</a:t>
            </a:r>
            <a:r>
              <a:rPr lang="en-US" sz="1200" baseline="0" dirty="0" smtClean="0">
                <a:latin typeface="Arial" charset="0"/>
                <a:cs typeface="Arial" charset="0"/>
                <a:sym typeface="Arial" charset="0"/>
              </a:rPr>
              <a:t> </a:t>
            </a:r>
            <a:r>
              <a:rPr lang="en-US" sz="1200" i="1" dirty="0" smtClean="0">
                <a:solidFill>
                  <a:srgbClr val="C00000"/>
                </a:solidFill>
                <a:latin typeface="Arial" charset="0"/>
                <a:cs typeface="Arial" charset="0"/>
                <a:sym typeface="Arial" charset="0"/>
              </a:rPr>
              <a:t>On the </a:t>
            </a:r>
            <a:r>
              <a:rPr lang="en-US" sz="1200" i="1" dirty="0" smtClean="0">
                <a:solidFill>
                  <a:srgbClr val="B32B3C"/>
                </a:solidFill>
                <a:latin typeface="Arial Italic" charset="0"/>
                <a:cs typeface="Arial Italic" charset="0"/>
                <a:sym typeface="Arial Italic" charset="0"/>
              </a:rPr>
              <a:t>Origin of Species</a:t>
            </a:r>
            <a:r>
              <a:rPr lang="en-US" sz="1200" i="1" baseline="0" dirty="0" smtClean="0">
                <a:solidFill>
                  <a:srgbClr val="B32B3C"/>
                </a:solidFill>
                <a:latin typeface="Arial Italic" charset="0"/>
                <a:cs typeface="Arial Italic" charset="0"/>
                <a:sym typeface="Arial Italic" charset="0"/>
              </a:rPr>
              <a:t> </a:t>
            </a:r>
            <a:r>
              <a:rPr lang="en-US" sz="1200" i="0" baseline="0" dirty="0" smtClean="0">
                <a:solidFill>
                  <a:srgbClr val="B32B3C"/>
                </a:solidFill>
                <a:latin typeface="Arial Italic" charset="0"/>
                <a:cs typeface="Arial Italic" charset="0"/>
                <a:sym typeface="Arial Italic" charset="0"/>
              </a:rPr>
              <a:t>in </a:t>
            </a:r>
            <a:r>
              <a:rPr lang="en-US" sz="1200" dirty="0" smtClean="0">
                <a:latin typeface="Arial" pitchFamily="34" charset="0"/>
                <a:cs typeface="Arial" pitchFamily="34" charset="0"/>
                <a:sym typeface="Arial" pitchFamily="34" charset="0"/>
              </a:rPr>
              <a:t>1859,</a:t>
            </a:r>
            <a:r>
              <a:rPr lang="en-US" sz="1200" baseline="0" dirty="0" smtClean="0">
                <a:latin typeface="Arial" pitchFamily="34" charset="0"/>
                <a:cs typeface="Arial" pitchFamily="34" charset="0"/>
                <a:sym typeface="Arial" pitchFamily="34" charset="0"/>
              </a:rPr>
              <a:t> which stands as the</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foundation of evolutionary biology</a:t>
            </a:r>
            <a:r>
              <a:rPr lang="en-US" sz="1200" i="1" dirty="0" smtClean="0">
                <a:latin typeface="Arial" pitchFamily="34" charset="0"/>
                <a:cs typeface="Arial" pitchFamily="34" charset="0"/>
                <a:sym typeface="Arial" pitchFamily="34" charset="0"/>
              </a:rPr>
              <a:t>.</a:t>
            </a:r>
            <a:r>
              <a:rPr lang="en-US" sz="1200" i="0" baseline="0" dirty="0" smtClean="0">
                <a:latin typeface="Arial" pitchFamily="34" charset="0"/>
                <a:cs typeface="Arial" pitchFamily="34" charset="0"/>
                <a:sym typeface="Arial" pitchFamily="34" charset="0"/>
              </a:rPr>
              <a:t> </a:t>
            </a:r>
            <a:r>
              <a:rPr lang="en-US" sz="1200" baseline="0" dirty="0" smtClean="0">
                <a:latin typeface="Arial" pitchFamily="34" charset="0"/>
                <a:cs typeface="Arial" pitchFamily="34" charset="0"/>
                <a:sym typeface="Arial" pitchFamily="34" charset="0"/>
              </a:rPr>
              <a:t>Although </a:t>
            </a:r>
            <a:r>
              <a:rPr lang="en-US" sz="1200" i="0" baseline="0" dirty="0" smtClean="0">
                <a:latin typeface="Arial" pitchFamily="34" charset="0"/>
                <a:cs typeface="Arial" pitchFamily="34" charset="0"/>
                <a:sym typeface="Arial" pitchFamily="34" charset="0"/>
              </a:rPr>
              <a:t>this is his </a:t>
            </a:r>
            <a:r>
              <a:rPr lang="en-US" sz="1200" baseline="0" dirty="0" smtClean="0">
                <a:latin typeface="Arial" pitchFamily="34" charset="0"/>
                <a:cs typeface="Arial" pitchFamily="34" charset="0"/>
                <a:sym typeface="Arial" pitchFamily="34" charset="0"/>
              </a:rPr>
              <a:t>most famous work, he continued to publish until 1881, months before he died. His</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final book was partly informed by research done in his back garden, it was called </a:t>
            </a:r>
            <a:r>
              <a:rPr lang="en-US" sz="1200" i="1" baseline="0" dirty="0" smtClean="0">
                <a:latin typeface="Arial" pitchFamily="34" charset="0"/>
                <a:cs typeface="Arial" pitchFamily="34" charset="0"/>
                <a:sym typeface="Arial" pitchFamily="34" charset="0"/>
              </a:rPr>
              <a:t>The Formation of </a:t>
            </a:r>
            <a:r>
              <a:rPr lang="en-US" sz="1200" b="0" i="1" baseline="0" dirty="0" smtClean="0">
                <a:latin typeface="Arial" pitchFamily="34" charset="0"/>
                <a:cs typeface="Arial" pitchFamily="34" charset="0"/>
                <a:sym typeface="Arial" pitchFamily="34" charset="0"/>
              </a:rPr>
              <a:t>Vegetable Mould through the Action of</a:t>
            </a:r>
          </a:p>
          <a:p>
            <a:pPr marL="304800" indent="-304800" eaLnBrk="1" hangingPunct="1">
              <a:lnSpc>
                <a:spcPct val="90000"/>
              </a:lnSpc>
              <a:spcBef>
                <a:spcPts val="700"/>
              </a:spcBef>
            </a:pPr>
            <a:r>
              <a:rPr lang="en-US" sz="1200" b="0" i="1" baseline="0" dirty="0" smtClean="0">
                <a:latin typeface="Arial" pitchFamily="34" charset="0"/>
                <a:cs typeface="Arial" pitchFamily="34" charset="0"/>
                <a:sym typeface="Arial" pitchFamily="34" charset="0"/>
              </a:rPr>
              <a:t>Worms, with Observations on their Habits</a:t>
            </a:r>
            <a:r>
              <a:rPr lang="en-US" sz="1200" b="0" i="0" baseline="0" dirty="0" smtClean="0">
                <a:latin typeface="Arial" pitchFamily="34" charset="0"/>
                <a:cs typeface="Arial" pitchFamily="34" charset="0"/>
                <a:sym typeface="Arial" pitchFamily="34" charset="0"/>
              </a:rPr>
              <a:t>. This book </a:t>
            </a:r>
            <a:r>
              <a:rPr lang="en-US" sz="1200" i="0" baseline="0" dirty="0" smtClean="0">
                <a:latin typeface="Arial" pitchFamily="34" charset="0"/>
                <a:cs typeface="Arial" pitchFamily="34" charset="0"/>
                <a:sym typeface="Arial" pitchFamily="34" charset="0"/>
              </a:rPr>
              <a:t>sold </a:t>
            </a:r>
            <a:r>
              <a:rPr lang="en-US" sz="1200" baseline="0" dirty="0" smtClean="0">
                <a:latin typeface="Arial" pitchFamily="34" charset="0"/>
                <a:cs typeface="Arial" pitchFamily="34" charset="0"/>
                <a:sym typeface="Arial" pitchFamily="34" charset="0"/>
              </a:rPr>
              <a:t>more copies in his lifetime than the controversial </a:t>
            </a:r>
            <a:r>
              <a:rPr lang="en-US" sz="1200" i="1" baseline="0" dirty="0" smtClean="0">
                <a:latin typeface="Arial" pitchFamily="34" charset="0"/>
                <a:cs typeface="Arial" pitchFamily="34" charset="0"/>
                <a:sym typeface="Arial" pitchFamily="34" charset="0"/>
              </a:rPr>
              <a:t>On the Origin of </a:t>
            </a:r>
            <a:r>
              <a:rPr lang="en-US" sz="1200" i="0" baseline="0" dirty="0" smtClean="0">
                <a:latin typeface="Arial" pitchFamily="34" charset="0"/>
                <a:cs typeface="Arial" pitchFamily="34" charset="0"/>
                <a:sym typeface="Arial" pitchFamily="34" charset="0"/>
              </a:rPr>
              <a:t>Species. Darwin</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proved that ground-breaking science can begin by observing and analysing what is around you, and through continually asking</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questions about the natural world.</a:t>
            </a:r>
            <a:endParaRPr lang="en-US" sz="1200" dirty="0" smtClean="0">
              <a:latin typeface="Arial" pitchFamily="34" charset="0"/>
              <a:sym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22813EE1-9BE5-461F-918E-A93AE8490F51}"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2813EE1-9BE5-461F-918E-A93AE8490F51}" type="slidenum">
              <a:rPr lang="en-GB" smtClean="0"/>
              <a:pPr/>
              <a:t>12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a:lnSpc>
                <a:spcPct val="80000"/>
              </a:lnSpc>
              <a:spcBef>
                <a:spcPct val="0"/>
              </a:spcBef>
            </a:pPr>
            <a:r>
              <a:rPr lang="en-US" altLang="en-US" sz="1200" dirty="0" smtClean="0">
                <a:cs typeface="Arial" pitchFamily="34" charset="0"/>
                <a:sym typeface="Arial" pitchFamily="34" charset="0"/>
              </a:rPr>
              <a:t>What do we know about Darwin? What is he famous for?</a:t>
            </a:r>
          </a:p>
          <a:p>
            <a:pPr marL="304800" indent="-304800">
              <a:lnSpc>
                <a:spcPct val="80000"/>
              </a:lnSpc>
              <a:spcBef>
                <a:spcPct val="0"/>
              </a:spcBef>
            </a:pPr>
            <a:r>
              <a:rPr lang="en-US" altLang="en-US" sz="1200" dirty="0" smtClean="0">
                <a:cs typeface="Arial" pitchFamily="34" charset="0"/>
                <a:sym typeface="Arial" pitchFamily="34" charset="0"/>
              </a:rPr>
              <a:t>Darwin</a:t>
            </a:r>
            <a:r>
              <a:rPr lang="en-US" altLang="en-US" sz="1200" baseline="0" dirty="0" smtClean="0">
                <a:cs typeface="Arial" pitchFamily="34" charset="0"/>
                <a:sym typeface="Arial" pitchFamily="34" charset="0"/>
              </a:rPr>
              <a:t> was b</a:t>
            </a:r>
            <a:r>
              <a:rPr lang="en-US" altLang="en-US" sz="1200" dirty="0" smtClean="0">
                <a:cs typeface="Arial" pitchFamily="34" charset="0"/>
                <a:sym typeface="Arial" pitchFamily="34" charset="0"/>
              </a:rPr>
              <a:t>orn in Shrewsbury in 1809.</a:t>
            </a:r>
            <a:r>
              <a:rPr lang="en-US" altLang="en-US" sz="1200" baseline="0" dirty="0" smtClean="0">
                <a:cs typeface="+mn-cs"/>
                <a:sym typeface="Arial" pitchFamily="34" charset="0"/>
              </a:rPr>
              <a:t> </a:t>
            </a:r>
            <a:r>
              <a:rPr lang="en-US" altLang="en-US" sz="1200" dirty="0" smtClean="0">
                <a:cs typeface="Arial" pitchFamily="34" charset="0"/>
                <a:sym typeface="Arial" pitchFamily="34" charset="0"/>
              </a:rPr>
              <a:t>He had a lifelong fascination for nature, observation and discovery.</a:t>
            </a:r>
          </a:p>
          <a:p>
            <a:pPr marL="304800" indent="-304800">
              <a:lnSpc>
                <a:spcPct val="80000"/>
              </a:lnSpc>
              <a:spcBef>
                <a:spcPts val="700"/>
              </a:spcBef>
            </a:pPr>
            <a:r>
              <a:rPr lang="en-US" altLang="en-US" sz="1200" dirty="0" smtClean="0">
                <a:cs typeface="Arial" pitchFamily="34" charset="0"/>
                <a:sym typeface="Arial" pitchFamily="34" charset="0"/>
              </a:rPr>
              <a:t>He</a:t>
            </a:r>
            <a:r>
              <a:rPr lang="en-US" altLang="en-US" sz="1200" baseline="0" dirty="0" smtClean="0">
                <a:cs typeface="Arial" pitchFamily="34" charset="0"/>
                <a:sym typeface="Arial" pitchFamily="34" charset="0"/>
              </a:rPr>
              <a:t> w</a:t>
            </a:r>
            <a:r>
              <a:rPr lang="en-US" altLang="en-US" sz="1200" dirty="0" smtClean="0">
                <a:cs typeface="Arial" pitchFamily="34" charset="0"/>
                <a:sym typeface="Arial" pitchFamily="34" charset="0"/>
              </a:rPr>
              <a:t>ent on to become the most influential scientist, writer and thinker on evolution. </a:t>
            </a:r>
          </a:p>
          <a:p>
            <a:endParaRPr lang="en-GB" dirty="0"/>
          </a:p>
        </p:txBody>
      </p:sp>
      <p:sp>
        <p:nvSpPr>
          <p:cNvPr id="4" name="Slide Number Placeholder 3"/>
          <p:cNvSpPr>
            <a:spLocks noGrp="1"/>
          </p:cNvSpPr>
          <p:nvPr>
            <p:ph type="sldNum" sz="quarter" idx="10"/>
          </p:nvPr>
        </p:nvSpPr>
        <p:spPr/>
        <p:txBody>
          <a:bodyPr/>
          <a:lstStyle/>
          <a:p>
            <a:fld id="{22813EE1-9BE5-461F-918E-A93AE8490F51}"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dirty="0" smtClean="0">
                <a:cs typeface="Arial" pitchFamily="34" charset="0"/>
                <a:sym typeface="Arial" pitchFamily="34" charset="0"/>
              </a:rPr>
              <a:t>In 1825, when Darwin was</a:t>
            </a:r>
            <a:r>
              <a:rPr lang="en-US" altLang="en-US" sz="1200" baseline="0" dirty="0" smtClean="0">
                <a:cs typeface="Arial" pitchFamily="34" charset="0"/>
                <a:sym typeface="Arial" pitchFamily="34" charset="0"/>
              </a:rPr>
              <a:t> </a:t>
            </a:r>
            <a:r>
              <a:rPr lang="en-US" altLang="en-US" sz="1200" dirty="0" smtClean="0">
                <a:cs typeface="Arial" pitchFamily="34" charset="0"/>
                <a:sym typeface="Arial" pitchFamily="34" charset="0"/>
              </a:rPr>
              <a:t>16,</a:t>
            </a:r>
            <a:r>
              <a:rPr lang="en-US" altLang="en-US" sz="1200" baseline="0" dirty="0" smtClean="0">
                <a:cs typeface="Arial" pitchFamily="34" charset="0"/>
                <a:sym typeface="Arial" pitchFamily="34" charset="0"/>
              </a:rPr>
              <a:t> he went to </a:t>
            </a:r>
            <a:r>
              <a:rPr lang="en-US" altLang="en-US" sz="1200" dirty="0" smtClean="0">
                <a:cs typeface="Arial" pitchFamily="34" charset="0"/>
                <a:sym typeface="Arial" pitchFamily="34" charset="0"/>
              </a:rPr>
              <a:t>Edinburgh University to</a:t>
            </a:r>
            <a:r>
              <a:rPr lang="en-US" altLang="en-US" sz="1200" baseline="0" dirty="0" smtClean="0">
                <a:cs typeface="Arial" pitchFamily="34" charset="0"/>
                <a:sym typeface="Arial" pitchFamily="34" charset="0"/>
              </a:rPr>
              <a:t> study medicine but did not enjoy his studies and left after two years. He then enrolled for a classical degree at Cambridge University and was a student</a:t>
            </a:r>
            <a:r>
              <a:rPr lang="en-US" altLang="en-US" sz="1200" dirty="0" smtClean="0">
                <a:cs typeface="Arial" pitchFamily="34" charset="0"/>
                <a:sym typeface="Arial" pitchFamily="34" charset="0"/>
              </a:rPr>
              <a:t> at Christ</a:t>
            </a:r>
            <a:r>
              <a:rPr lang="en-GB" altLang="en-US" sz="1200" dirty="0" smtClean="0">
                <a:cs typeface="Arial" pitchFamily="34" charset="0"/>
                <a:sym typeface="Arial" pitchFamily="34" charset="0"/>
              </a:rPr>
              <a:t>’</a:t>
            </a:r>
            <a:r>
              <a:rPr lang="en-US" altLang="ja-JP" sz="1200" dirty="0" smtClean="0">
                <a:cs typeface="Arial" pitchFamily="34" charset="0"/>
                <a:sym typeface="Arial" pitchFamily="34" charset="0"/>
              </a:rPr>
              <a:t>s College. He</a:t>
            </a:r>
            <a:r>
              <a:rPr lang="en-US" altLang="ja-JP" sz="1200" baseline="0" dirty="0" smtClean="0">
                <a:cs typeface="Arial" pitchFamily="34" charset="0"/>
                <a:sym typeface="Arial" pitchFamily="34" charset="0"/>
              </a:rPr>
              <a:t> had an idea to become </a:t>
            </a:r>
            <a:r>
              <a:rPr lang="en-US" altLang="ja-JP" sz="1200" dirty="0" smtClean="0">
                <a:cs typeface="Arial" pitchFamily="34" charset="0"/>
                <a:sym typeface="Arial" pitchFamily="34" charset="0"/>
              </a:rPr>
              <a:t>a clergyman with a country parish</a:t>
            </a:r>
            <a:r>
              <a:rPr lang="en-US" altLang="ja-JP" sz="1200" baseline="0" dirty="0" smtClean="0">
                <a:cs typeface="Arial" pitchFamily="34" charset="0"/>
                <a:sym typeface="Arial" pitchFamily="34" charset="0"/>
              </a:rPr>
              <a:t>. This appealed to Darwin as it would allow him to continue exploring the natural world, a common pursuit for a clergyman at that time.</a:t>
            </a:r>
            <a:endParaRPr lang="en-GB" dirty="0"/>
          </a:p>
        </p:txBody>
      </p:sp>
      <p:sp>
        <p:nvSpPr>
          <p:cNvPr id="4" name="Slide Number Placeholder 3"/>
          <p:cNvSpPr>
            <a:spLocks noGrp="1"/>
          </p:cNvSpPr>
          <p:nvPr>
            <p:ph type="sldNum" sz="quarter" idx="10"/>
          </p:nvPr>
        </p:nvSpPr>
        <p:spPr/>
        <p:txBody>
          <a:bodyPr/>
          <a:lstStyle/>
          <a:p>
            <a:fld id="{22813EE1-9BE5-461F-918E-A93AE8490F51}"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 August 1831</a:t>
            </a:r>
            <a:r>
              <a:rPr lang="en-GB" sz="1200" baseline="0" dirty="0" smtClean="0"/>
              <a:t> when Darwin was 22, his </a:t>
            </a:r>
            <a:r>
              <a:rPr lang="en-GB" sz="1200" dirty="0" smtClean="0"/>
              <a:t>botany professor, John Stevens Henslow,</a:t>
            </a:r>
            <a:r>
              <a:rPr lang="en-GB" sz="1200" baseline="0" dirty="0" smtClean="0"/>
              <a:t> </a:t>
            </a:r>
            <a:r>
              <a:rPr lang="en-GB" sz="1200" dirty="0" smtClean="0"/>
              <a:t>wrote to him unexpectedly. Henslow offered</a:t>
            </a:r>
            <a:r>
              <a:rPr lang="en-GB" sz="1200" baseline="0" dirty="0" smtClean="0"/>
              <a:t> Darwin</a:t>
            </a:r>
            <a:r>
              <a:rPr lang="en-GB" sz="1200" dirty="0" smtClean="0"/>
              <a:t> the opportunity to join young Captain FitzRoy aboard HMS </a:t>
            </a:r>
            <a:r>
              <a:rPr lang="en-GB" sz="1200" i="1" dirty="0" smtClean="0"/>
              <a:t>Beagle</a:t>
            </a:r>
            <a:r>
              <a:rPr lang="en-GB" sz="1200" dirty="0" smtClean="0"/>
              <a:t> on</a:t>
            </a:r>
            <a:r>
              <a:rPr lang="en-GB" sz="1200" baseline="0" dirty="0" smtClean="0"/>
              <a:t> </a:t>
            </a:r>
            <a:r>
              <a:rPr lang="en-GB" sz="1200" dirty="0" smtClean="0"/>
              <a:t>a voyage </a:t>
            </a:r>
            <a:r>
              <a:rPr lang="en-GB" sz="1200" baseline="0" dirty="0" smtClean="0"/>
              <a:t>a</a:t>
            </a:r>
            <a:r>
              <a:rPr lang="en-GB" sz="1200" dirty="0" smtClean="0"/>
              <a:t>round the world to create sea-c</a:t>
            </a:r>
            <a:r>
              <a:rPr lang="en-GB" sz="1200" baseline="0" dirty="0" smtClean="0"/>
              <a:t>harts</a:t>
            </a:r>
            <a:r>
              <a:rPr lang="en-GB" sz="1200" dirty="0" smtClean="0"/>
              <a:t>. The ship was to sail round the coast of South America and home via Australia and Mauritius. The offer had been made to two others before Darwin, but they had had to turn it down for family reasons. After</a:t>
            </a:r>
            <a:r>
              <a:rPr lang="en-GB" sz="1200" baseline="0" dirty="0" smtClean="0"/>
              <a:t> satisfying his father’s initial reservations, Darwin was able to accept the opportunity to join the voyage.</a:t>
            </a:r>
            <a:endParaRPr lang="en-GB" dirty="0" smtClean="0"/>
          </a:p>
          <a:p>
            <a:endParaRPr lang="en-GB" dirty="0"/>
          </a:p>
        </p:txBody>
      </p:sp>
      <p:sp>
        <p:nvSpPr>
          <p:cNvPr id="4" name="Slide Number Placeholder 3"/>
          <p:cNvSpPr>
            <a:spLocks noGrp="1"/>
          </p:cNvSpPr>
          <p:nvPr>
            <p:ph type="sldNum" sz="quarter" idx="10"/>
          </p:nvPr>
        </p:nvSpPr>
        <p:spPr/>
        <p:txBody>
          <a:bodyPr/>
          <a:lstStyle/>
          <a:p>
            <a:fld id="{E535665C-592F-4A05-846E-35D57D098D99}"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HMS </a:t>
            </a:r>
            <a:r>
              <a:rPr lang="en-GB" i="1" baseline="0" dirty="0" smtClean="0"/>
              <a:t>Beagle</a:t>
            </a:r>
            <a:r>
              <a:rPr lang="en-GB" baseline="0" dirty="0" smtClean="0"/>
              <a:t> set sail from Plymouth in December 1831. Much of the voyage was spent exploring the coastline of South America. Darwin was often free to carry out his own expeditions and spent a total of three years on land, exploring, observing and collecting. </a:t>
            </a:r>
            <a:r>
              <a:rPr lang="en-US" sz="1200" dirty="0" smtClean="0">
                <a:latin typeface="Arial" pitchFamily="34" charset="0"/>
                <a:cs typeface="Arial" pitchFamily="34" charset="0"/>
                <a:sym typeface="Arial" pitchFamily="34" charset="0"/>
              </a:rPr>
              <a:t>Darwin wrote regularly to his friends and family about his research, the new lands and people he encountered, and the wonder of the natural world.</a:t>
            </a:r>
            <a:endParaRPr lang="en-GB" dirty="0" smtClean="0"/>
          </a:p>
          <a:p>
            <a:r>
              <a:rPr lang="en-GB" baseline="0" dirty="0" smtClean="0"/>
              <a:t>The ship returned home via the Galápagos Islands, New Zealand, Australia and South Africa. Darwin arrived back in Plymouth in October 1836, almost five years after setting off.</a:t>
            </a:r>
            <a:endParaRPr lang="en-GB" dirty="0"/>
          </a:p>
        </p:txBody>
      </p:sp>
      <p:sp>
        <p:nvSpPr>
          <p:cNvPr id="4" name="Slide Number Placeholder 3"/>
          <p:cNvSpPr>
            <a:spLocks noGrp="1"/>
          </p:cNvSpPr>
          <p:nvPr>
            <p:ph type="sldNum" sz="quarter" idx="10"/>
          </p:nvPr>
        </p:nvSpPr>
        <p:spPr/>
        <p:txBody>
          <a:bodyPr/>
          <a:lstStyle/>
          <a:p>
            <a:fld id="{E535665C-592F-4A05-846E-35D57D098D99}"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During the voyage Darwin collected and sent back many thousands of samples and specimens including rocks, fossils, insects, animals, and plants. The bones belong to a </a:t>
            </a:r>
            <a:r>
              <a:rPr lang="en-GB" sz="1200" i="1" dirty="0" smtClean="0"/>
              <a:t>Megatherium</a:t>
            </a:r>
            <a:r>
              <a:rPr lang="en-GB" sz="1200" dirty="0" smtClean="0"/>
              <a:t> (giant ground sloth) that lived in South America around 5.3 million years ago.</a:t>
            </a:r>
          </a:p>
          <a:p>
            <a:r>
              <a:rPr lang="en-GB" sz="1200" dirty="0" smtClean="0"/>
              <a:t>Darwin’s collections were sometimes packaged in whatever containers</a:t>
            </a:r>
            <a:r>
              <a:rPr lang="en-GB" sz="1200" baseline="0" dirty="0" smtClean="0"/>
              <a:t> he </a:t>
            </a:r>
            <a:r>
              <a:rPr lang="en-GB" sz="1200" dirty="0" smtClean="0"/>
              <a:t>had to hand, including these pill boxes which were used to protect </a:t>
            </a:r>
            <a:r>
              <a:rPr lang="en-GB" sz="1200" baseline="0" dirty="0" smtClean="0"/>
              <a:t>small geology samples. The trunks full of specimens were </a:t>
            </a:r>
            <a:r>
              <a:rPr lang="en-GB" sz="1200" dirty="0" smtClean="0"/>
              <a:t>sent home regularly via ships that were returning to England. The</a:t>
            </a:r>
            <a:r>
              <a:rPr lang="en-GB" sz="1200" baseline="0" dirty="0" smtClean="0"/>
              <a:t> collections were received first in Cambridge by Professor Henslow, then distributed to other scientific experts who could help to uncover more about the objects that Darwin had sent home. </a:t>
            </a:r>
            <a:endParaRPr lang="en-GB" sz="1200" dirty="0" smtClean="0"/>
          </a:p>
          <a:p>
            <a:endParaRPr lang="en-GB" dirty="0" smtClean="0"/>
          </a:p>
        </p:txBody>
      </p:sp>
      <p:sp>
        <p:nvSpPr>
          <p:cNvPr id="4" name="Slide Number Placeholder 3"/>
          <p:cNvSpPr>
            <a:spLocks noGrp="1"/>
          </p:cNvSpPr>
          <p:nvPr>
            <p:ph type="sldNum" sz="quarter" idx="10"/>
          </p:nvPr>
        </p:nvSpPr>
        <p:spPr/>
        <p:txBody>
          <a:bodyPr/>
          <a:lstStyle/>
          <a:p>
            <a:fld id="{E535665C-592F-4A05-846E-35D57D098D99}"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remarkable specimens</a:t>
            </a:r>
            <a:r>
              <a:rPr lang="en-GB" baseline="0" dirty="0" smtClean="0"/>
              <a:t> that he collected during the voyage gave Darwin food for thought. Whilst at Cambridge had been particularly interested in geology, the study of how rocks form and change over time. He had also studied variety and adaptation in plants with Professor Henslow and was fascinated by the question of where life came from and what caused life-forms to change. The observations and discoveries he made on the </a:t>
            </a:r>
            <a:r>
              <a:rPr lang="en-GB" i="1" baseline="0" dirty="0" smtClean="0"/>
              <a:t>Beagle</a:t>
            </a:r>
            <a:r>
              <a:rPr lang="en-GB" baseline="0" dirty="0" smtClean="0"/>
              <a:t> voyage inspired Darwin’s research for many years to come. </a:t>
            </a:r>
            <a:endParaRPr lang="en-GB" dirty="0"/>
          </a:p>
        </p:txBody>
      </p:sp>
      <p:sp>
        <p:nvSpPr>
          <p:cNvPr id="4" name="Slide Number Placeholder 3"/>
          <p:cNvSpPr>
            <a:spLocks noGrp="1"/>
          </p:cNvSpPr>
          <p:nvPr>
            <p:ph type="sldNum" sz="quarter" idx="10"/>
          </p:nvPr>
        </p:nvSpPr>
        <p:spPr/>
        <p:txBody>
          <a:bodyPr/>
          <a:lstStyle/>
          <a:p>
            <a:fld id="{E535665C-592F-4A05-846E-35D57D098D99}"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 1836 Darwin returned to England with a career’s worth of scientific observations.</a:t>
            </a:r>
            <a:r>
              <a:rPr lang="en-US" sz="1200" baseline="0" dirty="0" smtClean="0">
                <a:latin typeface="Arial" pitchFamily="34" charset="0"/>
                <a:cs typeface="+mn-cs"/>
                <a:sym typeface="Arial" pitchFamily="34" charset="0"/>
              </a:rPr>
              <a:t> </a:t>
            </a:r>
            <a:r>
              <a:rPr lang="en-US" sz="1200" dirty="0" smtClean="0">
                <a:latin typeface="Arial" pitchFamily="34" charset="0"/>
                <a:cs typeface="Arial" pitchFamily="34" charset="0"/>
                <a:sym typeface="Arial" pitchFamily="34" charset="0"/>
              </a:rPr>
              <a:t>With his vast collection of new specimens and</a:t>
            </a:r>
            <a:endParaRPr lang="en-US" sz="1200" baseline="0" dirty="0" smtClean="0">
              <a:latin typeface="Arial" pitchFamily="34" charset="0"/>
              <a:cs typeface="Arial" pitchFamily="34" charset="0"/>
              <a:sym typeface="Arial" pitchFamily="34" charset="0"/>
            </a:endParaRP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observations,</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Darwin became an important member of the British</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scientific community.</a:t>
            </a:r>
            <a:r>
              <a:rPr lang="en-US" sz="1200" baseline="0" dirty="0" smtClean="0">
                <a:latin typeface="Arial" pitchFamily="34" charset="0"/>
                <a:cs typeface="+mn-cs"/>
                <a:sym typeface="Arial" pitchFamily="34" charset="0"/>
              </a:rPr>
              <a:t> </a:t>
            </a:r>
            <a:r>
              <a:rPr lang="en-US" sz="1200" dirty="0" smtClean="0">
                <a:latin typeface="Arial" pitchFamily="34" charset="0"/>
                <a:cs typeface="Arial" pitchFamily="34" charset="0"/>
                <a:sym typeface="Arial" pitchFamily="34" charset="0"/>
              </a:rPr>
              <a:t>Darwin wrote four books based on the voyage,</a:t>
            </a:r>
            <a:endParaRPr lang="en-US" sz="1200" baseline="0" dirty="0" smtClean="0">
              <a:latin typeface="Arial" pitchFamily="34" charset="0"/>
              <a:cs typeface="Arial" pitchFamily="34" charset="0"/>
              <a:sym typeface="Arial" pitchFamily="34" charset="0"/>
            </a:endParaRP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including his popular </a:t>
            </a:r>
            <a:r>
              <a:rPr lang="en-US" sz="1200" i="1" dirty="0" smtClean="0">
                <a:solidFill>
                  <a:srgbClr val="B32B3C"/>
                </a:solidFill>
                <a:latin typeface="Arial Italic" pitchFamily="1" charset="0"/>
                <a:sym typeface="Arial Italic" pitchFamily="1" charset="0"/>
              </a:rPr>
              <a:t>Journal of</a:t>
            </a:r>
            <a:r>
              <a:rPr lang="en-US" sz="1200" i="1" baseline="0" dirty="0" smtClean="0">
                <a:solidFill>
                  <a:srgbClr val="B32B3C"/>
                </a:solidFill>
                <a:latin typeface="Arial Italic" pitchFamily="1" charset="0"/>
                <a:sym typeface="Arial Italic" pitchFamily="1" charset="0"/>
              </a:rPr>
              <a:t> r</a:t>
            </a:r>
            <a:r>
              <a:rPr lang="en-US" sz="1200" i="1" dirty="0" smtClean="0">
                <a:solidFill>
                  <a:srgbClr val="B32B3C"/>
                </a:solidFill>
                <a:latin typeface="Arial Italic" pitchFamily="1" charset="0"/>
                <a:sym typeface="Arial Italic" pitchFamily="1" charset="0"/>
              </a:rPr>
              <a:t>esearches</a:t>
            </a:r>
            <a:r>
              <a:rPr lang="en-US" sz="1200" i="0" baseline="0" dirty="0" smtClean="0">
                <a:solidFill>
                  <a:schemeClr val="tx1"/>
                </a:solidFill>
                <a:latin typeface="Arial" pitchFamily="34" charset="0"/>
                <a:cs typeface="Arial" pitchFamily="34" charset="0"/>
                <a:sym typeface="Arial" pitchFamily="34" charset="0"/>
              </a:rPr>
              <a:t>. He spent twenty further years developing and testing his ideas before publishing on evolution</a:t>
            </a:r>
          </a:p>
          <a:p>
            <a:pPr marL="304800" indent="-304800" eaLnBrk="1" hangingPunct="1">
              <a:lnSpc>
                <a:spcPct val="90000"/>
              </a:lnSpc>
              <a:spcBef>
                <a:spcPct val="0"/>
              </a:spcBef>
            </a:pPr>
            <a:r>
              <a:rPr lang="en-US" sz="1200" i="0" baseline="0" dirty="0" smtClean="0">
                <a:solidFill>
                  <a:schemeClr val="tx1"/>
                </a:solidFill>
                <a:latin typeface="Arial" pitchFamily="34" charset="0"/>
                <a:cs typeface="Arial" pitchFamily="34" charset="0"/>
                <a:sym typeface="Arial" pitchFamily="34" charset="0"/>
              </a:rPr>
              <a:t>and natural selection. </a:t>
            </a: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a:t>
            </a:r>
            <a:r>
              <a:rPr lang="en-US" sz="1200" baseline="0" dirty="0" smtClean="0">
                <a:latin typeface="Arial" pitchFamily="34" charset="0"/>
                <a:cs typeface="Arial" pitchFamily="34" charset="0"/>
                <a:sym typeface="Arial" pitchFamily="34" charset="0"/>
              </a:rPr>
              <a:t> 1839 he </a:t>
            </a:r>
            <a:r>
              <a:rPr lang="en-US" sz="1200" dirty="0" smtClean="0">
                <a:latin typeface="Arial" pitchFamily="34" charset="0"/>
                <a:cs typeface="Arial" pitchFamily="34" charset="0"/>
                <a:sym typeface="Arial" pitchFamily="34" charset="0"/>
              </a:rPr>
              <a:t>married</a:t>
            </a:r>
            <a:r>
              <a:rPr lang="en-US" sz="1200" baseline="0" dirty="0" smtClean="0">
                <a:latin typeface="Arial" pitchFamily="34" charset="0"/>
                <a:cs typeface="Arial" pitchFamily="34" charset="0"/>
                <a:sym typeface="Arial" pitchFamily="34" charset="0"/>
              </a:rPr>
              <a:t> Emma Wedgwood, his first cousin. They moved to Down House in Kent in 1842, where they raised a family (ten children,</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seven of whom survived to adulthood). His home became his workplace and he often enlisted the help of his family.</a:t>
            </a:r>
            <a:r>
              <a:rPr lang="en-US" sz="1200" dirty="0" smtClean="0">
                <a:latin typeface="Arial" charset="0"/>
                <a:cs typeface="Arial" charset="0"/>
                <a:sym typeface="Arial" charset="0"/>
              </a:rPr>
              <a:t> From Down, </a:t>
            </a:r>
            <a:r>
              <a:rPr lang="en-US" sz="1200" dirty="0" smtClean="0">
                <a:latin typeface="Arial" pitchFamily="34" charset="0"/>
                <a:cs typeface="Arial" pitchFamily="34" charset="0"/>
                <a:sym typeface="Arial" pitchFamily="34" charset="0"/>
              </a:rPr>
              <a:t>he</a:t>
            </a:r>
          </a:p>
          <a:p>
            <a:pPr marL="304800" indent="-304800" eaLnBrk="1" hangingPunct="1">
              <a:lnSpc>
                <a:spcPct val="90000"/>
              </a:lnSpc>
              <a:spcBef>
                <a:spcPts val="700"/>
              </a:spcBef>
            </a:pPr>
            <a:r>
              <a:rPr lang="en-US" sz="1200" dirty="0" smtClean="0">
                <a:latin typeface="Arial" pitchFamily="34" charset="0"/>
                <a:cs typeface="Arial" pitchFamily="34" charset="0"/>
                <a:sym typeface="Arial" pitchFamily="34" charset="0"/>
              </a:rPr>
              <a:t>still had easy access</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to the heart of the British scientific community in London, around twenty miles away. </a:t>
            </a:r>
            <a:endParaRPr lang="en-US" sz="1200" dirty="0" smtClean="0">
              <a:latin typeface="Arial" charset="0"/>
              <a:cs typeface="Arial" charset="0"/>
              <a:sym typeface="Arial" charset="0"/>
            </a:endParaRPr>
          </a:p>
          <a:p>
            <a:pPr marL="304800" indent="-304800" eaLnBrk="1" hangingPunct="1">
              <a:lnSpc>
                <a:spcPct val="90000"/>
              </a:lnSpc>
              <a:spcBef>
                <a:spcPct val="0"/>
              </a:spcBef>
            </a:pPr>
            <a:endParaRPr lang="en-US" sz="1200" dirty="0" smtClean="0">
              <a:latin typeface="Arial" pitchFamily="34" charset="0"/>
              <a:cs typeface="Arial" pitchFamily="34" charset="0"/>
              <a:sym typeface="Arial" pitchFamily="34" charset="0"/>
            </a:endParaRPr>
          </a:p>
          <a:p>
            <a:pPr marL="304800" indent="-304800" eaLnBrk="1" hangingPunct="1">
              <a:lnSpc>
                <a:spcPct val="90000"/>
              </a:lnSpc>
              <a:spcBef>
                <a:spcPts val="700"/>
              </a:spcBef>
            </a:pPr>
            <a:endParaRPr lang="en-GB" dirty="0"/>
          </a:p>
        </p:txBody>
      </p:sp>
      <p:sp>
        <p:nvSpPr>
          <p:cNvPr id="4" name="Slide Number Placeholder 3"/>
          <p:cNvSpPr>
            <a:spLocks noGrp="1"/>
          </p:cNvSpPr>
          <p:nvPr>
            <p:ph type="sldNum" sz="quarter" idx="10"/>
          </p:nvPr>
        </p:nvSpPr>
        <p:spPr/>
        <p:txBody>
          <a:bodyPr/>
          <a:lstStyle/>
          <a:p>
            <a:fld id="{E535665C-592F-4A05-846E-35D57D098D99}"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800" indent="-304800" eaLnBrk="1" hangingPunct="1">
              <a:lnSpc>
                <a:spcPct val="80000"/>
              </a:lnSpc>
              <a:spcBef>
                <a:spcPts val="700"/>
              </a:spcBef>
              <a:defRPr/>
            </a:pPr>
            <a:r>
              <a:rPr lang="en-US" sz="1200" dirty="0" smtClean="0">
                <a:latin typeface="Arial" pitchFamily="34" charset="0"/>
                <a:cs typeface="Arial" pitchFamily="34" charset="0"/>
                <a:sym typeface="Arial" pitchFamily="34" charset="0"/>
              </a:rPr>
              <a:t>For forty</a:t>
            </a:r>
            <a:r>
              <a:rPr lang="en-US" sz="1200" baseline="0" dirty="0" smtClean="0">
                <a:latin typeface="Arial" pitchFamily="34" charset="0"/>
                <a:cs typeface="Arial" pitchFamily="34" charset="0"/>
                <a:sym typeface="Arial" pitchFamily="34" charset="0"/>
              </a:rPr>
              <a:t> years</a:t>
            </a:r>
            <a:r>
              <a:rPr lang="en-US" sz="1200" dirty="0" smtClean="0">
                <a:latin typeface="Arial" pitchFamily="34" charset="0"/>
                <a:cs typeface="Arial" pitchFamily="34" charset="0"/>
                <a:sym typeface="Arial" pitchFamily="34" charset="0"/>
              </a:rPr>
              <a:t> Darwin conducted scientific observations and experiments in and around his home – in the flower garden,</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kitchen garden,</a:t>
            </a:r>
          </a:p>
          <a:p>
            <a:pPr marL="304800" indent="-304800" eaLnBrk="1" hangingPunct="1">
              <a:lnSpc>
                <a:spcPct val="80000"/>
              </a:lnSpc>
              <a:spcBef>
                <a:spcPts val="700"/>
              </a:spcBef>
              <a:defRPr/>
            </a:pPr>
            <a:r>
              <a:rPr lang="en-US" sz="1200" dirty="0" smtClean="0">
                <a:latin typeface="Arial" pitchFamily="34" charset="0"/>
                <a:cs typeface="Arial" pitchFamily="34" charset="0"/>
                <a:sym typeface="Arial" pitchFamily="34" charset="0"/>
              </a:rPr>
              <a:t>hothouse, orchard, meadow, and nearby</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woodland.</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Darwin walked and rode through the rural countryside around </a:t>
            </a:r>
            <a:r>
              <a:rPr lang="en-US" sz="1200" dirty="0" smtClean="0">
                <a:solidFill>
                  <a:srgbClr val="B32B3C"/>
                </a:solidFill>
                <a:latin typeface="Arial Italic" pitchFamily="1" charset="0"/>
                <a:sym typeface="Arial Italic" pitchFamily="1" charset="0"/>
              </a:rPr>
              <a:t>Down</a:t>
            </a:r>
            <a:r>
              <a:rPr lang="en-US" sz="1200" baseline="0" dirty="0" smtClean="0">
                <a:solidFill>
                  <a:srgbClr val="B32B3C"/>
                </a:solidFill>
                <a:latin typeface="Arial Italic" pitchFamily="1" charset="0"/>
                <a:sym typeface="Arial Italic" pitchFamily="1" charset="0"/>
              </a:rPr>
              <a:t> </a:t>
            </a:r>
            <a:r>
              <a:rPr lang="en-US" sz="1200" dirty="0" smtClean="0">
                <a:solidFill>
                  <a:srgbClr val="B32B3C"/>
                </a:solidFill>
                <a:latin typeface="Arial Italic" pitchFamily="1" charset="0"/>
                <a:sym typeface="Arial Italic" pitchFamily="1" charset="0"/>
              </a:rPr>
              <a:t>House </a:t>
            </a:r>
            <a:r>
              <a:rPr lang="en-US" sz="1200" dirty="0" smtClean="0">
                <a:latin typeface="Arial" pitchFamily="34" charset="0"/>
                <a:cs typeface="Arial" pitchFamily="34" charset="0"/>
                <a:sym typeface="Arial" pitchFamily="34" charset="0"/>
              </a:rPr>
              <a:t>observing</a:t>
            </a:r>
            <a:endParaRPr lang="en-US" sz="1200" baseline="0" dirty="0" smtClean="0">
              <a:latin typeface="Arial" pitchFamily="34" charset="0"/>
              <a:cs typeface="Arial" pitchFamily="34" charset="0"/>
              <a:sym typeface="Arial" pitchFamily="34" charset="0"/>
            </a:endParaRPr>
          </a:p>
          <a:p>
            <a:pPr marL="304800" indent="-304800" eaLnBrk="1" hangingPunct="1">
              <a:lnSpc>
                <a:spcPct val="80000"/>
              </a:lnSpc>
              <a:spcBef>
                <a:spcPts val="700"/>
              </a:spcBef>
              <a:defRPr/>
            </a:pPr>
            <a:r>
              <a:rPr lang="en-US" sz="1200" dirty="0" smtClean="0">
                <a:latin typeface="Arial" pitchFamily="34" charset="0"/>
                <a:cs typeface="Arial" pitchFamily="34" charset="0"/>
                <a:sym typeface="Arial" pitchFamily="34" charset="0"/>
              </a:rPr>
              <a:t>the natural world.</a:t>
            </a:r>
            <a:r>
              <a:rPr lang="en-US" sz="1200" baseline="0" dirty="0" smtClean="0">
                <a:latin typeface="Arial" pitchFamily="34" charset="0"/>
                <a:cs typeface="Arial" pitchFamily="34" charset="0"/>
                <a:sym typeface="Arial" pitchFamily="34" charset="0"/>
              </a:rPr>
              <a:t> </a:t>
            </a:r>
            <a:r>
              <a:rPr lang="en-GB" sz="1200" b="0" i="0" kern="1200" dirty="0" smtClean="0">
                <a:solidFill>
                  <a:schemeClr val="tx1"/>
                </a:solidFill>
                <a:effectLst/>
                <a:latin typeface="+mn-lt"/>
                <a:ea typeface="+mn-ea"/>
                <a:cs typeface="+mn-cs"/>
              </a:rPr>
              <a:t>The countryside became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his open-air laboratory</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and every walk became fieldwork. </a:t>
            </a:r>
            <a:r>
              <a:rPr lang="en-US" sz="1200" dirty="0" smtClean="0">
                <a:latin typeface="Arial" charset="0"/>
                <a:cs typeface="Arial" charset="0"/>
                <a:sym typeface="Arial" charset="0"/>
              </a:rPr>
              <a:t>He wrote and received over 15,000</a:t>
            </a:r>
          </a:p>
          <a:p>
            <a:pPr marL="304800" indent="-304800" eaLnBrk="1" hangingPunct="1">
              <a:lnSpc>
                <a:spcPct val="80000"/>
              </a:lnSpc>
              <a:spcBef>
                <a:spcPts val="700"/>
              </a:spcBef>
              <a:defRPr/>
            </a:pPr>
            <a:r>
              <a:rPr lang="en-US" sz="1200" dirty="0" smtClean="0">
                <a:latin typeface="Arial" charset="0"/>
                <a:cs typeface="Arial" charset="0"/>
                <a:sym typeface="Arial" charset="0"/>
              </a:rPr>
              <a:t>letters in his lifetime, corresponding with amateur and professional naturalists from Britain and</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around the world. Darwin used his</a:t>
            </a:r>
          </a:p>
          <a:p>
            <a:pPr marL="304800" indent="-304800" eaLnBrk="1" hangingPunct="1">
              <a:lnSpc>
                <a:spcPct val="80000"/>
              </a:lnSpc>
              <a:spcBef>
                <a:spcPts val="700"/>
              </a:spcBef>
              <a:defRPr/>
            </a:pPr>
            <a:r>
              <a:rPr lang="en-US" sz="1200" dirty="0" smtClean="0">
                <a:latin typeface="Arial" charset="0"/>
                <a:cs typeface="Arial" charset="0"/>
                <a:sym typeface="Arial" charset="0"/>
              </a:rPr>
              <a:t>correspondence to gather information</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and specimens</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to help him construct his theories. </a:t>
            </a:r>
            <a:endParaRPr lang="en-GB" dirty="0"/>
          </a:p>
        </p:txBody>
      </p:sp>
      <p:sp>
        <p:nvSpPr>
          <p:cNvPr id="4" name="Slide Number Placeholder 3"/>
          <p:cNvSpPr>
            <a:spLocks noGrp="1"/>
          </p:cNvSpPr>
          <p:nvPr>
            <p:ph type="sldNum" sz="quarter" idx="10"/>
          </p:nvPr>
        </p:nvSpPr>
        <p:spPr/>
        <p:txBody>
          <a:bodyPr/>
          <a:lstStyle/>
          <a:p>
            <a:fld id="{22813EE1-9BE5-461F-918E-A93AE8490F51}" type="slidenum">
              <a:rPr lang="en-GB" smtClean="0"/>
              <a:pPr/>
              <a:t>9</a:t>
            </a:fld>
            <a:endParaRPr lang="en-GB" dirty="0"/>
          </a:p>
        </p:txBody>
      </p:sp>
    </p:spTree>
    <p:extLst>
      <p:ext uri="{BB962C8B-B14F-4D97-AF65-F5344CB8AC3E}">
        <p14:creationId xmlns:p14="http://schemas.microsoft.com/office/powerpoint/2010/main" xmlns="" val="394650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495300" y="3592813"/>
            <a:ext cx="8915400" cy="0"/>
          </a:xfrm>
          <a:prstGeom prst="line">
            <a:avLst/>
          </a:prstGeom>
          <a:ln>
            <a:solidFill>
              <a:schemeClr val="accent3"/>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a:off x="495300" y="2120189"/>
            <a:ext cx="8915400" cy="0"/>
          </a:xfrm>
          <a:prstGeom prst="line">
            <a:avLst/>
          </a:prstGeom>
          <a:ln w="381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0967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1269263" y="1600201"/>
            <a:ext cx="8373954" cy="3748457"/>
          </a:xfrm>
        </p:spPr>
        <p:txBody>
          <a:bodyPr>
            <a:normAutofit/>
          </a:bodyPr>
          <a:lstStyle>
            <a:lvl1pPr marL="0" indent="0">
              <a:buNone/>
              <a:defRPr sz="1600" spc="-100">
                <a:solidFill>
                  <a:schemeClr val="accent3"/>
                </a:solidFill>
              </a:defRPr>
            </a:lvl1pPr>
          </a:lstStyle>
          <a:p>
            <a:pPr lvl="0"/>
            <a:r>
              <a:rPr lang="en-GB" dirty="0" smtClean="0"/>
              <a:t>Images</a:t>
            </a:r>
          </a:p>
          <a:p>
            <a:pPr lvl="0"/>
            <a:r>
              <a:rPr lang="en-GB" dirty="0" smtClean="0"/>
              <a:t>Slide 1:  Click to edit text here</a:t>
            </a:r>
          </a:p>
        </p:txBody>
      </p:sp>
      <p:sp>
        <p:nvSpPr>
          <p:cNvPr id="11" name="Title 1"/>
          <p:cNvSpPr>
            <a:spLocks noGrp="1"/>
          </p:cNvSpPr>
          <p:nvPr>
            <p:ph type="title" hasCustomPrompt="1"/>
          </p:nvPr>
        </p:nvSpPr>
        <p:spPr>
          <a:xfrm>
            <a:off x="1269263" y="274638"/>
            <a:ext cx="8373954" cy="1143000"/>
          </a:xfrm>
        </p:spPr>
        <p:txBody>
          <a:bodyPr/>
          <a:lstStyle>
            <a:lvl1pPr algn="r">
              <a:defRPr/>
            </a:lvl1pPr>
          </a:lstStyle>
          <a:p>
            <a:r>
              <a:rPr lang="en-GB" dirty="0" smtClean="0"/>
              <a:t>Acknowledgements</a:t>
            </a:r>
            <a:endParaRPr lang="en-US" dirty="0"/>
          </a:p>
        </p:txBody>
      </p:sp>
      <p:cxnSp>
        <p:nvCxnSpPr>
          <p:cNvPr id="12" name="Straight Connector 11"/>
          <p:cNvCxnSpPr/>
          <p:nvPr userDrawn="1"/>
        </p:nvCxnSpPr>
        <p:spPr>
          <a:xfrm>
            <a:off x="1269263" y="1417638"/>
            <a:ext cx="8373955" cy="0"/>
          </a:xfrm>
          <a:prstGeom prst="line">
            <a:avLst/>
          </a:prstGeom>
          <a:ln>
            <a:solidFill>
              <a:srgbClr val="435125"/>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435125"/>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
        <p:nvSpPr>
          <p:cNvPr id="2" name="TextBox 1"/>
          <p:cNvSpPr txBox="1"/>
          <p:nvPr userDrawn="1"/>
        </p:nvSpPr>
        <p:spPr>
          <a:xfrm>
            <a:off x="1269263" y="5447045"/>
            <a:ext cx="8373955" cy="600164"/>
          </a:xfrm>
          <a:prstGeom prst="rect">
            <a:avLst/>
          </a:prstGeom>
          <a:noFill/>
        </p:spPr>
        <p:txBody>
          <a:bodyPr wrap="square" rtlCol="0">
            <a:spAutoFit/>
          </a:bodyPr>
          <a:lstStyle/>
          <a:p>
            <a:pPr marL="0" algn="r">
              <a:spcBef>
                <a:spcPts val="600"/>
              </a:spcBef>
            </a:pPr>
            <a:r>
              <a:rPr lang="en-US" sz="1400" kern="1200" spc="0" dirty="0" smtClean="0">
                <a:solidFill>
                  <a:srgbClr val="435125"/>
                </a:solidFill>
                <a:latin typeface="Myriad Pro"/>
              </a:rPr>
              <a:t>This resource has been produced by the Darwin Correspondence Project</a:t>
            </a:r>
          </a:p>
          <a:p>
            <a:pPr marL="0" algn="r">
              <a:spcBef>
                <a:spcPts val="600"/>
              </a:spcBef>
            </a:pPr>
            <a:r>
              <a:rPr lang="en-US" sz="1400" kern="1200" spc="0" dirty="0" smtClean="0">
                <a:solidFill>
                  <a:srgbClr val="435125"/>
                </a:solidFill>
                <a:latin typeface="Myriad Pro"/>
              </a:rPr>
              <a:t>www.darwinproject.ac.uk</a:t>
            </a:r>
            <a:endParaRPr lang="en-US" sz="1400" kern="1200" spc="0" dirty="0">
              <a:solidFill>
                <a:srgbClr val="435125"/>
              </a:solidFill>
              <a:latin typeface="Myriad Pro"/>
            </a:endParaRPr>
          </a:p>
        </p:txBody>
      </p:sp>
    </p:spTree>
    <p:extLst>
      <p:ext uri="{BB962C8B-B14F-4D97-AF65-F5344CB8AC3E}">
        <p14:creationId xmlns:p14="http://schemas.microsoft.com/office/powerpoint/2010/main" xmlns="" val="187824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809513" y="1590438"/>
            <a:ext cx="38337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1269263" y="1590438"/>
            <a:ext cx="4354513" cy="4525963"/>
          </a:xfrm>
          <a:ln w="38100" cap="rnd" cmpd="sng">
            <a:solidFill>
              <a:srgbClr val="435125"/>
            </a:solidFill>
          </a:ln>
        </p:spPr>
        <p:txBody>
          <a:bodyPr/>
          <a:lstStyle/>
          <a:p>
            <a:r>
              <a:rPr lang="en-US" dirty="0" smtClean="0"/>
              <a:t>Click icon to add picture</a:t>
            </a:r>
            <a:endParaRPr lang="en-US" dirty="0"/>
          </a:p>
        </p:txBody>
      </p:sp>
      <p:sp>
        <p:nvSpPr>
          <p:cNvPr id="11"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2" name="Straight Connector 11"/>
          <p:cNvCxnSpPr/>
          <p:nvPr userDrawn="1"/>
        </p:nvCxnSpPr>
        <p:spPr>
          <a:xfrm>
            <a:off x="1269263" y="1417638"/>
            <a:ext cx="8373955" cy="0"/>
          </a:xfrm>
          <a:prstGeom prst="line">
            <a:avLst/>
          </a:prstGeom>
          <a:ln>
            <a:solidFill>
              <a:srgbClr val="435125"/>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435125"/>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69268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68067" y="1600201"/>
            <a:ext cx="4375150" cy="4525963"/>
          </a:xfrm>
          <a:ln w="38100" cap="rnd" cmpd="sng">
            <a:solidFill>
              <a:srgbClr val="435125"/>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1269263" y="1598869"/>
            <a:ext cx="38209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1" name="Straight Connector 10"/>
          <p:cNvCxnSpPr/>
          <p:nvPr userDrawn="1"/>
        </p:nvCxnSpPr>
        <p:spPr>
          <a:xfrm>
            <a:off x="1269263" y="1417638"/>
            <a:ext cx="8373955" cy="0"/>
          </a:xfrm>
          <a:prstGeom prst="line">
            <a:avLst/>
          </a:prstGeom>
          <a:ln>
            <a:solidFill>
              <a:srgbClr val="435125"/>
            </a:solidFill>
          </a:ln>
          <a:effectLst/>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userDrawn="1"/>
        </p:nvCxnSpPr>
        <p:spPr>
          <a:xfrm flipV="1">
            <a:off x="1269263" y="274639"/>
            <a:ext cx="8373955" cy="18400"/>
          </a:xfrm>
          <a:prstGeom prst="line">
            <a:avLst/>
          </a:prstGeom>
          <a:ln w="38100" cmpd="sng">
            <a:solidFill>
              <a:srgbClr val="435125"/>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69268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Content Placeholder 2"/>
          <p:cNvSpPr>
            <a:spLocks noGrp="1"/>
          </p:cNvSpPr>
          <p:nvPr>
            <p:ph idx="1"/>
          </p:nvPr>
        </p:nvSpPr>
        <p:spPr>
          <a:xfrm>
            <a:off x="1269263" y="1600201"/>
            <a:ext cx="837395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2" name="Straight Connector 11"/>
          <p:cNvCxnSpPr/>
          <p:nvPr userDrawn="1"/>
        </p:nvCxnSpPr>
        <p:spPr>
          <a:xfrm>
            <a:off x="1269263" y="1417638"/>
            <a:ext cx="8373955" cy="0"/>
          </a:xfrm>
          <a:prstGeom prst="line">
            <a:avLst/>
          </a:prstGeom>
          <a:ln>
            <a:solidFill>
              <a:srgbClr val="435125"/>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435125"/>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183424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9"/>
          <p:cNvSpPr>
            <a:spLocks noGrp="1"/>
          </p:cNvSpPr>
          <p:nvPr>
            <p:ph type="pic" sz="quarter" idx="10"/>
          </p:nvPr>
        </p:nvSpPr>
        <p:spPr>
          <a:xfrm>
            <a:off x="1269263" y="2006726"/>
            <a:ext cx="3600000" cy="3600000"/>
          </a:xfrm>
          <a:prstGeom prst="ellipse">
            <a:avLst/>
          </a:prstGeom>
          <a:noFill/>
          <a:ln w="38100" cmpd="sng">
            <a:solidFill>
              <a:srgbClr val="435125"/>
            </a:solidFill>
          </a:ln>
          <a:effectLst/>
        </p:spPr>
        <p:txBody>
          <a:bodyPr/>
          <a:lstStyle/>
          <a:p>
            <a:r>
              <a:rPr lang="en-US" dirty="0" smtClean="0"/>
              <a:t>Click icon to add picture</a:t>
            </a:r>
            <a:endParaRPr lang="en-US" dirty="0"/>
          </a:p>
        </p:txBody>
      </p:sp>
      <p:sp>
        <p:nvSpPr>
          <p:cNvPr id="11" name="Oval 10"/>
          <p:cNvSpPr/>
          <p:nvPr userDrawn="1"/>
        </p:nvSpPr>
        <p:spPr>
          <a:xfrm>
            <a:off x="1073344" y="2904976"/>
            <a:ext cx="3559775" cy="3285946"/>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766489" y="2457293"/>
            <a:ext cx="3559775" cy="328594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7" name="Straight Connector 16"/>
          <p:cNvCxnSpPr/>
          <p:nvPr userDrawn="1"/>
        </p:nvCxnSpPr>
        <p:spPr>
          <a:xfrm>
            <a:off x="1269263" y="1417638"/>
            <a:ext cx="8373955" cy="0"/>
          </a:xfrm>
          <a:prstGeom prst="line">
            <a:avLst/>
          </a:prstGeom>
          <a:ln>
            <a:solidFill>
              <a:srgbClr val="435125"/>
            </a:solidFill>
          </a:ln>
          <a:effectLst/>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userDrawn="1"/>
        </p:nvCxnSpPr>
        <p:spPr>
          <a:xfrm flipV="1">
            <a:off x="1269263" y="274639"/>
            <a:ext cx="8373955" cy="18400"/>
          </a:xfrm>
          <a:prstGeom prst="line">
            <a:avLst/>
          </a:prstGeom>
          <a:ln w="38100" cmpd="sng">
            <a:solidFill>
              <a:srgbClr val="435125"/>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6926863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538168" y="3148626"/>
            <a:ext cx="3600000" cy="3600000"/>
          </a:xfrm>
          <a:prstGeom prst="ellipse">
            <a:avLst/>
          </a:prstGeom>
          <a:noFill/>
          <a:ln w="38100" cmpd="sng">
            <a:solidFill>
              <a:srgbClr val="435125"/>
            </a:solidFill>
          </a:ln>
          <a:effectLst/>
        </p:spPr>
        <p:txBody>
          <a:bodyPr/>
          <a:lstStyle/>
          <a:p>
            <a:r>
              <a:rPr lang="en-US" dirty="0" smtClean="0"/>
              <a:t>Click icon to add picture</a:t>
            </a:r>
            <a:endParaRPr lang="en-US" dirty="0"/>
          </a:p>
        </p:txBody>
      </p:sp>
      <p:sp>
        <p:nvSpPr>
          <p:cNvPr id="11" name="Oval 10"/>
          <p:cNvSpPr/>
          <p:nvPr userDrawn="1"/>
        </p:nvSpPr>
        <p:spPr>
          <a:xfrm>
            <a:off x="1073344" y="2904976"/>
            <a:ext cx="3559775" cy="3285946"/>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766489" y="2457293"/>
            <a:ext cx="3559775" cy="328594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9"/>
          <p:cNvSpPr>
            <a:spLocks noGrp="1"/>
          </p:cNvSpPr>
          <p:nvPr>
            <p:ph type="pic" sz="quarter" idx="11"/>
          </p:nvPr>
        </p:nvSpPr>
        <p:spPr>
          <a:xfrm>
            <a:off x="6043217" y="1605639"/>
            <a:ext cx="3600000" cy="3600000"/>
          </a:xfrm>
          <a:prstGeom prst="ellipse">
            <a:avLst/>
          </a:prstGeom>
          <a:noFill/>
          <a:ln w="38100" cmpd="sng">
            <a:solidFill>
              <a:srgbClr val="435125"/>
            </a:solidFill>
          </a:ln>
          <a:effectLst/>
        </p:spPr>
        <p:txBody>
          <a:bodyPr/>
          <a:lstStyle/>
          <a:p>
            <a:r>
              <a:rPr lang="en-US" dirty="0" smtClean="0"/>
              <a:t>Click icon to add picture</a:t>
            </a:r>
            <a:endParaRPr lang="en-US" dirty="0"/>
          </a:p>
        </p:txBody>
      </p:sp>
      <p:sp>
        <p:nvSpPr>
          <p:cNvPr id="14" name="Picture Placeholder 9"/>
          <p:cNvSpPr>
            <a:spLocks noGrp="1"/>
          </p:cNvSpPr>
          <p:nvPr>
            <p:ph type="pic" sz="quarter" idx="12"/>
          </p:nvPr>
        </p:nvSpPr>
        <p:spPr>
          <a:xfrm>
            <a:off x="1033119" y="1616746"/>
            <a:ext cx="3600000" cy="3600000"/>
          </a:xfrm>
          <a:prstGeom prst="ellipse">
            <a:avLst/>
          </a:prstGeom>
          <a:noFill/>
          <a:ln w="38100" cmpd="sng">
            <a:solidFill>
              <a:srgbClr val="435125"/>
            </a:solidFill>
          </a:ln>
          <a:effectLst/>
        </p:spPr>
        <p:txBody>
          <a:bodyPr/>
          <a:lstStyle/>
          <a:p>
            <a:r>
              <a:rPr lang="en-US" dirty="0" smtClean="0"/>
              <a:t>Click icon to add picture</a:t>
            </a:r>
            <a:endParaRPr lang="en-US" dirty="0"/>
          </a:p>
        </p:txBody>
      </p:sp>
      <p:sp>
        <p:nvSpPr>
          <p:cNvPr id="19"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20" name="Straight Connector 19"/>
          <p:cNvCxnSpPr/>
          <p:nvPr userDrawn="1"/>
        </p:nvCxnSpPr>
        <p:spPr>
          <a:xfrm>
            <a:off x="1269263" y="1417638"/>
            <a:ext cx="8373955" cy="0"/>
          </a:xfrm>
          <a:prstGeom prst="line">
            <a:avLst/>
          </a:prstGeom>
          <a:ln>
            <a:solidFill>
              <a:srgbClr val="435125"/>
            </a:solidFill>
          </a:ln>
          <a:effectLst/>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userDrawn="1"/>
        </p:nvCxnSpPr>
        <p:spPr>
          <a:xfrm flipV="1">
            <a:off x="1269263" y="274639"/>
            <a:ext cx="8373955" cy="18400"/>
          </a:xfrm>
          <a:prstGeom prst="line">
            <a:avLst/>
          </a:prstGeom>
          <a:ln w="38100" cmpd="sng">
            <a:solidFill>
              <a:srgbClr val="435125"/>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406193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7579" y="274638"/>
            <a:ext cx="7155638" cy="1143000"/>
          </a:xfrm>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63" y="1645742"/>
            <a:ext cx="8373954" cy="4472123"/>
          </a:xfrm>
          <a:ln w="38100" cap="rnd" cmpd="sng">
            <a:solidFill>
              <a:srgbClr val="435125"/>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63" y="1417638"/>
            <a:ext cx="8373955" cy="0"/>
          </a:xfrm>
          <a:prstGeom prst="line">
            <a:avLst/>
          </a:prstGeom>
          <a:ln>
            <a:solidFill>
              <a:srgbClr val="435125"/>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63" y="274639"/>
            <a:ext cx="8373955" cy="18400"/>
          </a:xfrm>
          <a:prstGeom prst="line">
            <a:avLst/>
          </a:prstGeom>
          <a:ln w="38100" cmpd="sng">
            <a:solidFill>
              <a:srgbClr val="435125"/>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1269263" y="293040"/>
            <a:ext cx="1123200" cy="1124599"/>
          </a:xfrm>
          <a:prstGeom prst="ellipse">
            <a:avLst/>
          </a:prstGeom>
          <a:noFill/>
          <a:ln w="38100" cmpd="sng">
            <a:solidFill>
              <a:srgbClr val="435125"/>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231089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69270" y="274638"/>
            <a:ext cx="8373954" cy="11430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71" y="1645742"/>
            <a:ext cx="8373954" cy="4472123"/>
          </a:xfrm>
          <a:ln w="38100" cap="rnd" cmpd="sng">
            <a:solidFill>
              <a:srgbClr val="435125"/>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71" y="1417638"/>
            <a:ext cx="8373955" cy="0"/>
          </a:xfrm>
          <a:prstGeom prst="line">
            <a:avLst/>
          </a:prstGeom>
          <a:ln>
            <a:solidFill>
              <a:srgbClr val="435125"/>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70" y="274639"/>
            <a:ext cx="8373955" cy="18400"/>
          </a:xfrm>
          <a:prstGeom prst="line">
            <a:avLst/>
          </a:prstGeom>
          <a:ln w="38100" cmpd="sng">
            <a:solidFill>
              <a:srgbClr val="435125"/>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8110804" y="279455"/>
            <a:ext cx="1123200" cy="1124599"/>
          </a:xfrm>
          <a:prstGeom prst="ellipse">
            <a:avLst/>
          </a:prstGeom>
          <a:noFill/>
          <a:ln w="38100" cmpd="sng">
            <a:solidFill>
              <a:srgbClr val="435125"/>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212266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7579" y="274638"/>
            <a:ext cx="7155638" cy="1143000"/>
          </a:xfrm>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63" y="1645742"/>
            <a:ext cx="8373954" cy="4472123"/>
          </a:xfrm>
          <a:ln w="38100" cap="rnd" cmpd="sng">
            <a:solidFill>
              <a:srgbClr val="435125"/>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63" y="1417638"/>
            <a:ext cx="8373955" cy="0"/>
          </a:xfrm>
          <a:prstGeom prst="line">
            <a:avLst/>
          </a:prstGeom>
          <a:ln>
            <a:solidFill>
              <a:srgbClr val="435125"/>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63" y="274639"/>
            <a:ext cx="8373955" cy="18400"/>
          </a:xfrm>
          <a:prstGeom prst="line">
            <a:avLst/>
          </a:prstGeom>
          <a:ln w="38100" cmpd="sng">
            <a:solidFill>
              <a:srgbClr val="435125"/>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1269263" y="1645742"/>
            <a:ext cx="1800000" cy="1800000"/>
          </a:xfrm>
          <a:prstGeom prst="ellipse">
            <a:avLst/>
          </a:prstGeom>
          <a:noFill/>
          <a:ln w="38100" cmpd="sng">
            <a:solidFill>
              <a:srgbClr val="435125"/>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1"/>
          </a:xfrm>
          <a:prstGeom prst="rect">
            <a:avLst/>
          </a:prstGeom>
        </p:spPr>
      </p:pic>
    </p:spTree>
    <p:extLst>
      <p:ext uri="{BB962C8B-B14F-4D97-AF65-F5344CB8AC3E}">
        <p14:creationId xmlns:p14="http://schemas.microsoft.com/office/powerpoint/2010/main" xmlns="" val="36581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DCP-logo.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638094" y="6235019"/>
            <a:ext cx="2184000" cy="543640"/>
          </a:xfrm>
          <a:prstGeom prst="rect">
            <a:avLst/>
          </a:prstGeom>
          <a:ln w="76200" cmpd="sng">
            <a:solidFill>
              <a:schemeClr val="bg1"/>
            </a:solidFill>
          </a:ln>
        </p:spPr>
      </p:pic>
    </p:spTree>
    <p:extLst>
      <p:ext uri="{BB962C8B-B14F-4D97-AF65-F5344CB8AC3E}">
        <p14:creationId xmlns:p14="http://schemas.microsoft.com/office/powerpoint/2010/main" xmlns="" val="3371476190"/>
      </p:ext>
    </p:extLst>
  </p:cSld>
  <p:clrMap bg1="lt1" tx1="dk1" bg2="lt2" tx2="dk2" accent1="accent1" accent2="accent2" accent3="accent3" accent4="accent4" accent5="accent5" accent6="accent6" hlink="hlink" folHlink="folHlink"/>
  <p:sldLayoutIdLst>
    <p:sldLayoutId id="2147483685" r:id="rId1"/>
    <p:sldLayoutId id="2147483695" r:id="rId2"/>
    <p:sldLayoutId id="2147483696" r:id="rId3"/>
    <p:sldLayoutId id="2147483700" r:id="rId4"/>
    <p:sldLayoutId id="2147483697" r:id="rId5"/>
    <p:sldLayoutId id="2147483704" r:id="rId6"/>
    <p:sldLayoutId id="2147483702" r:id="rId7"/>
    <p:sldLayoutId id="2147483703" r:id="rId8"/>
    <p:sldLayoutId id="2147483706" r:id="rId9"/>
    <p:sldLayoutId id="2147483705" r:id="rId10"/>
  </p:sldLayoutIdLst>
  <p:txStyles>
    <p:titleStyle>
      <a:lvl1pPr algn="ctr" defTabSz="457200" rtl="0" eaLnBrk="1" latinLnBrk="0" hangingPunct="1">
        <a:spcBef>
          <a:spcPct val="0"/>
        </a:spcBef>
        <a:buNone/>
        <a:defRPr sz="4400" b="0" i="0" kern="1200" spc="-10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Darwin’s scientific experiments</a:t>
            </a:r>
            <a:endParaRPr lang="en-US" dirty="0"/>
          </a:p>
        </p:txBody>
      </p:sp>
      <p:sp>
        <p:nvSpPr>
          <p:cNvPr id="3" name="Subtitle 2"/>
          <p:cNvSpPr>
            <a:spLocks noGrp="1"/>
          </p:cNvSpPr>
          <p:nvPr>
            <p:ph type="subTitle" idx="1"/>
          </p:nvPr>
        </p:nvSpPr>
        <p:spPr/>
        <p:txBody>
          <a:bodyPr/>
          <a:lstStyle/>
          <a:p>
            <a:r>
              <a:rPr lang="en-US" dirty="0" smtClean="0"/>
              <a:t>Topic: Science</a:t>
            </a:r>
          </a:p>
          <a:p>
            <a:r>
              <a:rPr lang="en-US" dirty="0" smtClean="0"/>
              <a:t>Ages: 11-14</a:t>
            </a:r>
          </a:p>
          <a:p>
            <a:r>
              <a:rPr lang="en-US" dirty="0" smtClean="0"/>
              <a:t>Key stage 3</a:t>
            </a:r>
            <a:endParaRPr lang="en-US" dirty="0"/>
          </a:p>
        </p:txBody>
      </p:sp>
      <p:pic>
        <p:nvPicPr>
          <p:cNvPr id="1026" name="Picture 2" descr="E:\Sally1\Secondary schools\Powerpoint-Templates\Dots-05.png"/>
          <p:cNvPicPr>
            <a:picLocks noChangeAspect="1" noChangeArrowheads="1"/>
          </p:cNvPicPr>
          <p:nvPr/>
        </p:nvPicPr>
        <p:blipFill>
          <a:blip r:embed="rId3"/>
          <a:srcRect/>
          <a:stretch>
            <a:fillRect/>
          </a:stretch>
        </p:blipFill>
        <p:spPr bwMode="auto">
          <a:xfrm>
            <a:off x="346242" y="171451"/>
            <a:ext cx="793416" cy="6467474"/>
          </a:xfrm>
          <a:prstGeom prst="rect">
            <a:avLst/>
          </a:prstGeom>
          <a:noFill/>
        </p:spPr>
      </p:pic>
    </p:spTree>
    <p:extLst>
      <p:ext uri="{BB962C8B-B14F-4D97-AF65-F5344CB8AC3E}">
        <p14:creationId xmlns:p14="http://schemas.microsoft.com/office/powerpoint/2010/main" xmlns="" val="3040559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035550" y="2222500"/>
            <a:ext cx="4375150" cy="3281362"/>
          </a:xfrm>
          <a:ln w="38100">
            <a:solidFill>
              <a:srgbClr val="435125"/>
            </a:solidFill>
          </a:ln>
        </p:spPr>
      </p:pic>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xmlns="" val="0"/>
              </a:ext>
            </a:extLst>
          </a:blip>
          <a:srcRect l="12517" r="12517"/>
          <a:stretch>
            <a:fillRect/>
          </a:stretch>
        </p:blipFill>
        <p:spPr>
          <a:ln>
            <a:solidFill>
              <a:srgbClr val="435125"/>
            </a:solidFill>
          </a:ln>
        </p:spPr>
      </p:pic>
      <p:sp>
        <p:nvSpPr>
          <p:cNvPr id="4" name="Title 3"/>
          <p:cNvSpPr>
            <a:spLocks noGrp="1"/>
          </p:cNvSpPr>
          <p:nvPr>
            <p:ph type="title"/>
          </p:nvPr>
        </p:nvSpPr>
        <p:spPr/>
        <p:txBody>
          <a:bodyPr/>
          <a:lstStyle/>
          <a:p>
            <a:pPr algn="ctr"/>
            <a:r>
              <a:rPr lang="en-GB" dirty="0" smtClean="0"/>
              <a:t>Observations from home</a:t>
            </a:r>
            <a:endParaRPr lang="en-GB" dirty="0"/>
          </a:p>
        </p:txBody>
      </p:sp>
    </p:spTree>
    <p:extLst>
      <p:ext uri="{BB962C8B-B14F-4D97-AF65-F5344CB8AC3E}">
        <p14:creationId xmlns:p14="http://schemas.microsoft.com/office/powerpoint/2010/main" xmlns="" val="2849898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R-KEYNES-M-00002-00027-000-00001.jpg"/>
          <p:cNvPicPr>
            <a:picLocks noGrp="1" noChangeAspect="1"/>
          </p:cNvPicPr>
          <p:nvPr>
            <p:ph sz="half" idx="2"/>
          </p:nvPr>
        </p:nvPicPr>
        <p:blipFill>
          <a:blip r:embed="rId3"/>
          <a:stretch>
            <a:fillRect/>
          </a:stretch>
        </p:blipFill>
        <p:spPr>
          <a:xfrm>
            <a:off x="5035550" y="1675606"/>
            <a:ext cx="4375150" cy="4375150"/>
          </a:xfrm>
        </p:spPr>
      </p:pic>
      <p:pic>
        <p:nvPicPr>
          <p:cNvPr id="5" name="Picture Placeholder 4" descr="MS-DAR-00225-000-00119.jpg"/>
          <p:cNvPicPr>
            <a:picLocks noGrp="1" noChangeAspect="1"/>
          </p:cNvPicPr>
          <p:nvPr>
            <p:ph type="pic" sz="quarter" idx="10"/>
          </p:nvPr>
        </p:nvPicPr>
        <p:blipFill>
          <a:blip r:embed="rId4"/>
          <a:srcRect t="9682" b="9682"/>
          <a:stretch>
            <a:fillRect/>
          </a:stretch>
        </p:blipFill>
        <p:spPr/>
      </p:pic>
      <p:sp>
        <p:nvSpPr>
          <p:cNvPr id="4" name="Title 3"/>
          <p:cNvSpPr>
            <a:spLocks noGrp="1"/>
          </p:cNvSpPr>
          <p:nvPr>
            <p:ph type="title"/>
          </p:nvPr>
        </p:nvSpPr>
        <p:spPr/>
        <p:txBody>
          <a:bodyPr/>
          <a:lstStyle/>
          <a:p>
            <a:pPr algn="ctr"/>
            <a:r>
              <a:rPr lang="en-GB" dirty="0" smtClean="0"/>
              <a:t>Evolution and beyond</a:t>
            </a:r>
            <a:endParaRPr lang="en-GB" dirty="0"/>
          </a:p>
        </p:txBody>
      </p:sp>
    </p:spTree>
    <p:extLst>
      <p:ext uri="{BB962C8B-B14F-4D97-AF65-F5344CB8AC3E}">
        <p14:creationId xmlns:p14="http://schemas.microsoft.com/office/powerpoint/2010/main" xmlns="" val="1356567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sz="1600" b="1" dirty="0" smtClean="0"/>
              <a:t>Images</a:t>
            </a:r>
          </a:p>
          <a:p>
            <a:pPr>
              <a:buNone/>
            </a:pPr>
            <a:r>
              <a:rPr lang="en-GB" sz="1600" dirty="0" smtClean="0"/>
              <a:t>Slide 2: 	Artwork based on sketch of Darwin by George Richmond held at 				</a:t>
            </a:r>
            <a:r>
              <a:rPr lang="en-GB" sz="1600" dirty="0" smtClean="0"/>
              <a:t>		Cambridge </a:t>
            </a:r>
            <a:r>
              <a:rPr lang="en-GB" sz="1600" dirty="0" smtClean="0"/>
              <a:t>University Library, DAR 225:119, DAR 14.6</a:t>
            </a:r>
          </a:p>
          <a:p>
            <a:pPr>
              <a:buNone/>
            </a:pPr>
            <a:r>
              <a:rPr lang="en-GB" sz="1600" dirty="0" smtClean="0"/>
              <a:t>Slide 3:	Cambridge University Library </a:t>
            </a:r>
          </a:p>
          <a:p>
            <a:pPr>
              <a:buNone/>
            </a:pPr>
            <a:r>
              <a:rPr lang="en-GB" sz="1600" dirty="0" smtClean="0"/>
              <a:t>Slide 4: 	US National Library of Medicine IMH (B014334), CUL (DAR 97: B4)</a:t>
            </a:r>
          </a:p>
          <a:p>
            <a:pPr>
              <a:buNone/>
            </a:pPr>
            <a:r>
              <a:rPr lang="en-GB" sz="1600" dirty="0" smtClean="0"/>
              <a:t>Slide 5: 	CUL, map data by Free Vector Maps </a:t>
            </a:r>
          </a:p>
          <a:p>
            <a:pPr>
              <a:buNone/>
            </a:pPr>
            <a:r>
              <a:rPr lang="en-GB" sz="1600" dirty="0" smtClean="0"/>
              <a:t>Slide 6: 	Images from collections at Cambridge University Museum of Zoology/ </a:t>
            </a:r>
          </a:p>
          <a:p>
            <a:pPr>
              <a:buNone/>
            </a:pPr>
            <a:r>
              <a:rPr lang="en-GB" sz="1600" dirty="0" smtClean="0"/>
              <a:t>			Sedgwick Museum, artist impression of </a:t>
            </a:r>
            <a:r>
              <a:rPr lang="en-GB" sz="1600" dirty="0" err="1" smtClean="0"/>
              <a:t>Megatherium</a:t>
            </a:r>
            <a:r>
              <a:rPr lang="en-GB" sz="1600" dirty="0" smtClean="0"/>
              <a:t>, CUL</a:t>
            </a:r>
          </a:p>
          <a:p>
            <a:pPr>
              <a:buNone/>
            </a:pPr>
            <a:r>
              <a:rPr lang="en-GB" sz="1600" dirty="0" smtClean="0"/>
              <a:t>Slide </a:t>
            </a:r>
            <a:r>
              <a:rPr lang="en-GB" sz="1600" dirty="0" smtClean="0"/>
              <a:t>7: 	</a:t>
            </a:r>
            <a:r>
              <a:rPr lang="en-GB" sz="1600" dirty="0" smtClean="0"/>
              <a:t>CUL </a:t>
            </a:r>
            <a:r>
              <a:rPr lang="en-GB" sz="1600" dirty="0" smtClean="0"/>
              <a:t>DAR 44.13, giant tortoise </a:t>
            </a:r>
            <a:r>
              <a:rPr lang="en-GB" sz="1600" dirty="0" smtClean="0"/>
              <a:t>: Vanessa Green, Galapagos </a:t>
            </a:r>
            <a:r>
              <a:rPr lang="en-GB" sz="1600" dirty="0" smtClean="0"/>
              <a:t>Conservation </a:t>
            </a:r>
            <a:r>
              <a:rPr lang="en-GB" sz="1600" dirty="0" smtClean="0"/>
              <a:t>Trust</a:t>
            </a:r>
            <a:endParaRPr lang="en-GB" sz="1600" dirty="0" smtClean="0"/>
          </a:p>
          <a:p>
            <a:pPr>
              <a:buNone/>
            </a:pPr>
            <a:r>
              <a:rPr lang="en-GB" sz="1600" dirty="0" smtClean="0"/>
              <a:t>Slide 8: 	</a:t>
            </a:r>
            <a:r>
              <a:rPr lang="en-GB" sz="1600" dirty="0" smtClean="0"/>
              <a:t> CUL, artwork based on DAR 233.1:17,  Keynes.M.2.27, DAR 233.2.18</a:t>
            </a:r>
            <a:endParaRPr lang="en-GB" sz="1600" dirty="0" smtClean="0"/>
          </a:p>
          <a:p>
            <a:pPr>
              <a:buNone/>
            </a:pPr>
            <a:r>
              <a:rPr lang="en-GB" sz="1600" dirty="0" smtClean="0"/>
              <a:t>Slide 9:	Down House hothouse, </a:t>
            </a:r>
            <a:r>
              <a:rPr lang="en-GB" sz="1600" i="1" dirty="0" smtClean="0"/>
              <a:t>Century Illustrated Monthly Magazine</a:t>
            </a:r>
            <a:r>
              <a:rPr lang="en-GB" sz="1600" dirty="0" smtClean="0"/>
              <a:t>, January 1833,</a:t>
            </a:r>
          </a:p>
          <a:p>
            <a:pPr>
              <a:buNone/>
            </a:pPr>
            <a:r>
              <a:rPr lang="en-GB" sz="1600" dirty="0" smtClean="0"/>
              <a:t>			Down House, woodland, DCP with permission from Down House</a:t>
            </a:r>
          </a:p>
          <a:p>
            <a:pPr>
              <a:buNone/>
            </a:pPr>
            <a:r>
              <a:rPr lang="en-GB" sz="1600" dirty="0" smtClean="0"/>
              <a:t>Slide 10:	Hollyhock and </a:t>
            </a:r>
            <a:r>
              <a:rPr lang="en-GB" sz="1600" dirty="0" smtClean="0"/>
              <a:t>bee DCP own, weed garden </a:t>
            </a:r>
            <a:r>
              <a:rPr lang="en-GB" sz="1600" dirty="0" smtClean="0"/>
              <a:t>DCP with permission from Down House</a:t>
            </a:r>
          </a:p>
          <a:p>
            <a:pPr>
              <a:buNone/>
            </a:pPr>
            <a:r>
              <a:rPr lang="en-GB" sz="1600" dirty="0" smtClean="0"/>
              <a:t>Slide 11:	 Cambridge University Library (</a:t>
            </a:r>
            <a:r>
              <a:rPr lang="en-GB" sz="1600" dirty="0" smtClean="0"/>
              <a:t>DAR 225:119, </a:t>
            </a:r>
            <a:r>
              <a:rPr lang="en-GB" sz="1600" dirty="0" smtClean="0"/>
              <a:t>Keynes.M2.27) </a:t>
            </a:r>
          </a:p>
          <a:p>
            <a:pPr>
              <a:buNone/>
            </a:pPr>
            <a:endParaRPr lang="en-GB" sz="1600" dirty="0"/>
          </a:p>
        </p:txBody>
      </p:sp>
      <p:sp>
        <p:nvSpPr>
          <p:cNvPr id="3" name="Title 2"/>
          <p:cNvSpPr>
            <a:spLocks noGrp="1"/>
          </p:cNvSpPr>
          <p:nvPr>
            <p:ph type="title"/>
          </p:nvPr>
        </p:nvSpPr>
        <p:spPr/>
        <p:txBody>
          <a:bodyPr/>
          <a:lstStyle/>
          <a:p>
            <a:pPr algn="ctr"/>
            <a:r>
              <a:rPr lang="en-GB" dirty="0" smtClean="0"/>
              <a:t>Acknowledgements</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MS-DAR-00225-000-00119.jpg"/>
          <p:cNvPicPr>
            <a:picLocks noGrp="1" noChangeAspect="1"/>
          </p:cNvPicPr>
          <p:nvPr>
            <p:ph type="pic" sz="quarter" idx="12"/>
          </p:nvPr>
        </p:nvPicPr>
        <p:blipFill>
          <a:blip r:embed="rId3"/>
          <a:srcRect t="9700" b="9700"/>
          <a:stretch>
            <a:fillRect/>
          </a:stretch>
        </p:blipFill>
        <p:spPr>
          <a:xfrm>
            <a:off x="1033119" y="1605639"/>
            <a:ext cx="3600000" cy="3600000"/>
          </a:xfrm>
        </p:spPr>
      </p:pic>
      <p:sp>
        <p:nvSpPr>
          <p:cNvPr id="5" name="Title 4"/>
          <p:cNvSpPr>
            <a:spLocks noGrp="1"/>
          </p:cNvSpPr>
          <p:nvPr>
            <p:ph type="title"/>
          </p:nvPr>
        </p:nvSpPr>
        <p:spPr/>
        <p:txBody>
          <a:bodyPr/>
          <a:lstStyle/>
          <a:p>
            <a:pPr algn="ctr"/>
            <a:r>
              <a:rPr lang="en-GB" dirty="0" smtClean="0"/>
              <a:t>Who was Charles Darwin?</a:t>
            </a:r>
            <a:endParaRPr lang="en-GB" dirty="0"/>
          </a:p>
        </p:txBody>
      </p:sp>
      <p:pic>
        <p:nvPicPr>
          <p:cNvPr id="22" name="Picture Placeholder 21" descr="MS-DAR-00141-000-00006-r2.jpg"/>
          <p:cNvPicPr>
            <a:picLocks noGrp="1" noChangeAspect="1"/>
          </p:cNvPicPr>
          <p:nvPr>
            <p:ph type="pic" sz="quarter" idx="11"/>
          </p:nvPr>
        </p:nvPicPr>
        <p:blipFill>
          <a:blip r:embed="rId4"/>
          <a:srcRect t="16065" b="16065"/>
          <a:stretch>
            <a:fillRect/>
          </a:stretch>
        </p:blipFill>
        <p:spPr/>
      </p:pic>
      <p:pic>
        <p:nvPicPr>
          <p:cNvPr id="7" name="Picture Placeholder 6" descr="Richmond_Darwin-sketch-1839-coloured-smaller.jpg"/>
          <p:cNvPicPr>
            <a:picLocks noGrp="1" noChangeAspect="1"/>
          </p:cNvPicPr>
          <p:nvPr>
            <p:ph type="pic" sz="quarter" idx="10"/>
          </p:nvPr>
        </p:nvPicPr>
        <p:blipFill>
          <a:blip r:embed="rId5"/>
          <a:srcRect t="12825" b="12825"/>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rists_d129_008-from-exhibition.jpg"/>
          <p:cNvPicPr>
            <a:picLocks noGrp="1" noChangeAspect="1"/>
          </p:cNvPicPr>
          <p:nvPr>
            <p:ph sz="half" idx="2"/>
          </p:nvPr>
        </p:nvPicPr>
        <p:blipFill>
          <a:blip r:embed="rId3"/>
          <a:stretch>
            <a:fillRect/>
          </a:stretch>
        </p:blipFill>
        <p:spPr>
          <a:xfrm>
            <a:off x="5958974" y="1590675"/>
            <a:ext cx="3534777" cy="4525963"/>
          </a:xfrm>
          <a:ln w="38100">
            <a:solidFill>
              <a:schemeClr val="accent3">
                <a:lumMod val="75000"/>
              </a:schemeClr>
            </a:solidFill>
          </a:ln>
        </p:spPr>
      </p:pic>
      <p:sp>
        <p:nvSpPr>
          <p:cNvPr id="4" name="Title 3"/>
          <p:cNvSpPr>
            <a:spLocks noGrp="1"/>
          </p:cNvSpPr>
          <p:nvPr>
            <p:ph type="title"/>
          </p:nvPr>
        </p:nvSpPr>
        <p:spPr/>
        <p:txBody>
          <a:bodyPr/>
          <a:lstStyle/>
          <a:p>
            <a:pPr algn="ctr"/>
            <a:r>
              <a:rPr lang="en-GB" dirty="0" smtClean="0"/>
              <a:t>Darwin as a young man</a:t>
            </a:r>
            <a:endParaRPr lang="en-GB" dirty="0"/>
          </a:p>
        </p:txBody>
      </p:sp>
      <p:pic>
        <p:nvPicPr>
          <p:cNvPr id="8" name="Picture Placeholder 7" descr="Richmond_Darwin-sketch-1839-coloured-smaller.jpg"/>
          <p:cNvPicPr>
            <a:picLocks noGrp="1" noChangeAspect="1"/>
          </p:cNvPicPr>
          <p:nvPr>
            <p:ph type="pic" sz="quarter" idx="10"/>
          </p:nvPr>
        </p:nvPicPr>
        <p:blipFill>
          <a:blip r:embed="rId4"/>
          <a:srcRect t="11378" b="11378"/>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enslow_offer_letter short.jpg"/>
          <p:cNvPicPr>
            <a:picLocks noGrp="1" noChangeAspect="1"/>
          </p:cNvPicPr>
          <p:nvPr>
            <p:ph sz="half" idx="2"/>
          </p:nvPr>
        </p:nvPicPr>
        <p:blipFill>
          <a:blip r:embed="rId3"/>
          <a:stretch>
            <a:fillRect/>
          </a:stretch>
        </p:blipFill>
        <p:spPr>
          <a:xfrm>
            <a:off x="5393382" y="1600200"/>
            <a:ext cx="3659485" cy="4525963"/>
          </a:xfrm>
          <a:ln w="38100">
            <a:solidFill>
              <a:srgbClr val="435125"/>
            </a:solidFill>
          </a:ln>
        </p:spPr>
      </p:pic>
      <p:pic>
        <p:nvPicPr>
          <p:cNvPr id="5" name="Picture Placeholder 4" descr="HENSLOW-J-S-01-02235.jpg"/>
          <p:cNvPicPr>
            <a:picLocks noGrp="1" noChangeAspect="1"/>
          </p:cNvPicPr>
          <p:nvPr>
            <p:ph type="pic" sz="quarter" idx="10"/>
          </p:nvPr>
        </p:nvPicPr>
        <p:blipFill>
          <a:blip r:embed="rId4"/>
          <a:srcRect t="8782" b="8782"/>
          <a:stretch>
            <a:fillRect/>
          </a:stretch>
        </p:blipFill>
        <p:spPr>
          <a:ln>
            <a:solidFill>
              <a:srgbClr val="4A452A"/>
            </a:solidFill>
          </a:ln>
        </p:spPr>
      </p:pic>
      <p:sp>
        <p:nvSpPr>
          <p:cNvPr id="4" name="Title 3"/>
          <p:cNvSpPr>
            <a:spLocks noGrp="1"/>
          </p:cNvSpPr>
          <p:nvPr>
            <p:ph type="title"/>
          </p:nvPr>
        </p:nvSpPr>
        <p:spPr/>
        <p:txBody>
          <a:bodyPr/>
          <a:lstStyle/>
          <a:p>
            <a:pPr algn="ctr"/>
            <a:r>
              <a:rPr lang="en-GB" dirty="0" smtClean="0"/>
              <a:t>Darwin receives an offer </a:t>
            </a:r>
            <a:endParaRPr lang="en-GB" dirty="0"/>
          </a:p>
        </p:txBody>
      </p:sp>
    </p:spTree>
    <p:extLst>
      <p:ext uri="{BB962C8B-B14F-4D97-AF65-F5344CB8AC3E}">
        <p14:creationId xmlns:p14="http://schemas.microsoft.com/office/powerpoint/2010/main" xmlns="" val="791872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gle-Voyage-Route-01.jpg"/>
          <p:cNvPicPr>
            <a:picLocks noGrp="1" noChangeAspect="1"/>
          </p:cNvPicPr>
          <p:nvPr>
            <p:ph idx="1"/>
          </p:nvPr>
        </p:nvPicPr>
        <p:blipFill>
          <a:blip r:embed="rId3"/>
          <a:stretch>
            <a:fillRect/>
          </a:stretch>
        </p:blipFill>
        <p:spPr>
          <a:xfrm>
            <a:off x="1959429" y="1600200"/>
            <a:ext cx="6697631" cy="4735225"/>
          </a:xfrm>
          <a:ln w="38100">
            <a:solidFill>
              <a:schemeClr val="tx1"/>
            </a:solidFill>
          </a:ln>
        </p:spPr>
      </p:pic>
      <p:sp>
        <p:nvSpPr>
          <p:cNvPr id="3" name="Title 2"/>
          <p:cNvSpPr>
            <a:spLocks noGrp="1"/>
          </p:cNvSpPr>
          <p:nvPr>
            <p:ph type="title"/>
          </p:nvPr>
        </p:nvSpPr>
        <p:spPr/>
        <p:txBody>
          <a:bodyPr/>
          <a:lstStyle/>
          <a:p>
            <a:pPr algn="ctr"/>
            <a:r>
              <a:rPr lang="en-GB" dirty="0" smtClean="0"/>
              <a:t>Where did HMS </a:t>
            </a:r>
            <a:r>
              <a:rPr lang="en-GB" i="1" dirty="0" smtClean="0"/>
              <a:t>Beagle</a:t>
            </a:r>
            <a:r>
              <a:rPr lang="en-GB" dirty="0" smtClean="0"/>
              <a:t> go?</a:t>
            </a:r>
            <a:endParaRPr lang="en-GB" dirty="0"/>
          </a:p>
        </p:txBody>
      </p:sp>
    </p:spTree>
    <p:extLst>
      <p:ext uri="{BB962C8B-B14F-4D97-AF65-F5344CB8AC3E}">
        <p14:creationId xmlns:p14="http://schemas.microsoft.com/office/powerpoint/2010/main" xmlns="" val="3643292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egatherium-3.jpg"/>
          <p:cNvPicPr>
            <a:picLocks noGrp="1" noChangeAspect="1"/>
          </p:cNvPicPr>
          <p:nvPr>
            <p:ph sz="half" idx="2"/>
          </p:nvPr>
        </p:nvPicPr>
        <p:blipFill>
          <a:blip r:embed="rId3"/>
          <a:stretch>
            <a:fillRect/>
          </a:stretch>
        </p:blipFill>
        <p:spPr>
          <a:xfrm>
            <a:off x="5697517" y="1936881"/>
            <a:ext cx="3945700" cy="4179520"/>
          </a:xfrm>
          <a:ln w="38100">
            <a:solidFill>
              <a:srgbClr val="435125"/>
            </a:solidFill>
          </a:ln>
        </p:spPr>
      </p:pic>
      <p:pic>
        <p:nvPicPr>
          <p:cNvPr id="5" name="Picture Placeholder 4" descr="Hart-McLeod-029586.jpg"/>
          <p:cNvPicPr>
            <a:picLocks noGrp="1" noChangeAspect="1"/>
          </p:cNvPicPr>
          <p:nvPr>
            <p:ph type="pic" sz="quarter" idx="10"/>
          </p:nvPr>
        </p:nvPicPr>
        <p:blipFill>
          <a:blip r:embed="rId4"/>
          <a:srcRect l="1894" r="1894"/>
          <a:stretch>
            <a:fillRect/>
          </a:stretch>
        </p:blipFill>
        <p:spPr>
          <a:xfrm>
            <a:off x="1399893" y="1936881"/>
            <a:ext cx="4021194" cy="4179520"/>
          </a:xfrm>
          <a:ln>
            <a:solidFill>
              <a:srgbClr val="435125"/>
            </a:solidFill>
          </a:ln>
        </p:spPr>
      </p:pic>
      <p:sp>
        <p:nvSpPr>
          <p:cNvPr id="4" name="Title 3"/>
          <p:cNvSpPr>
            <a:spLocks noGrp="1"/>
          </p:cNvSpPr>
          <p:nvPr>
            <p:ph type="title"/>
          </p:nvPr>
        </p:nvSpPr>
        <p:spPr/>
        <p:txBody>
          <a:bodyPr/>
          <a:lstStyle/>
          <a:p>
            <a:pPr algn="ctr"/>
            <a:r>
              <a:rPr lang="en-GB" dirty="0" smtClean="0"/>
              <a:t>Specimens big and small</a:t>
            </a:r>
            <a:endParaRPr lang="en-GB" dirty="0"/>
          </a:p>
        </p:txBody>
      </p:sp>
      <p:pic>
        <p:nvPicPr>
          <p:cNvPr id="7" name="Picture 6" descr="Hart-McLeod-029607.jpg"/>
          <p:cNvPicPr>
            <a:picLocks noChangeAspect="1"/>
          </p:cNvPicPr>
          <p:nvPr/>
        </p:nvPicPr>
        <p:blipFill>
          <a:blip r:embed="rId5"/>
          <a:stretch>
            <a:fillRect/>
          </a:stretch>
        </p:blipFill>
        <p:spPr>
          <a:xfrm>
            <a:off x="4498114" y="4257810"/>
            <a:ext cx="2128971" cy="1858591"/>
          </a:xfrm>
          <a:prstGeom prst="rect">
            <a:avLst/>
          </a:prstGeom>
          <a:ln w="38100">
            <a:solidFill>
              <a:srgbClr val="4A452A"/>
            </a:solidFill>
          </a:ln>
        </p:spPr>
      </p:pic>
    </p:spTree>
    <p:extLst>
      <p:ext uri="{BB962C8B-B14F-4D97-AF65-F5344CB8AC3E}">
        <p14:creationId xmlns:p14="http://schemas.microsoft.com/office/powerpoint/2010/main" xmlns="" val="3677755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anessa Green 2007 004 Santa Cruz Highlands.jpg"/>
          <p:cNvPicPr>
            <a:picLocks noGrp="1" noChangeAspect="1"/>
          </p:cNvPicPr>
          <p:nvPr>
            <p:ph sz="half" idx="2"/>
          </p:nvPr>
        </p:nvPicPr>
        <p:blipFill>
          <a:blip r:embed="rId3"/>
          <a:stretch>
            <a:fillRect/>
          </a:stretch>
        </p:blipFill>
        <p:spPr>
          <a:xfrm>
            <a:off x="5810250" y="2575609"/>
            <a:ext cx="3832225" cy="2556094"/>
          </a:xfrm>
          <a:ln w="38100">
            <a:solidFill>
              <a:srgbClr val="435125"/>
            </a:solidFill>
          </a:ln>
        </p:spPr>
      </p:pic>
      <p:pic>
        <p:nvPicPr>
          <p:cNvPr id="5" name="Picture Placeholder 4" descr="MS-DAR-00044-000-00013-00002.jpg"/>
          <p:cNvPicPr>
            <a:picLocks noGrp="1" noChangeAspect="1"/>
          </p:cNvPicPr>
          <p:nvPr>
            <p:ph type="pic" sz="quarter" idx="10"/>
          </p:nvPr>
        </p:nvPicPr>
        <p:blipFill>
          <a:blip r:embed="rId4"/>
          <a:srcRect t="12946" b="12946"/>
          <a:stretch>
            <a:fillRect/>
          </a:stretch>
        </p:blipFill>
        <p:spPr/>
      </p:pic>
      <p:sp>
        <p:nvSpPr>
          <p:cNvPr id="4" name="Title 3"/>
          <p:cNvSpPr>
            <a:spLocks noGrp="1"/>
          </p:cNvSpPr>
          <p:nvPr>
            <p:ph type="title"/>
          </p:nvPr>
        </p:nvSpPr>
        <p:spPr/>
        <p:txBody>
          <a:bodyPr/>
          <a:lstStyle/>
          <a:p>
            <a:pPr algn="ctr"/>
            <a:r>
              <a:rPr lang="en-GB" dirty="0" smtClean="0"/>
              <a:t>Change over time </a:t>
            </a:r>
            <a:endParaRPr lang="en-GB" dirty="0"/>
          </a:p>
        </p:txBody>
      </p:sp>
    </p:spTree>
    <p:extLst>
      <p:ext uri="{BB962C8B-B14F-4D97-AF65-F5344CB8AC3E}">
        <p14:creationId xmlns:p14="http://schemas.microsoft.com/office/powerpoint/2010/main" xmlns="" val="4211234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R_233-2-18.jpg"/>
          <p:cNvPicPr>
            <a:picLocks noGrp="1" noChangeAspect="1"/>
          </p:cNvPicPr>
          <p:nvPr>
            <p:ph type="pic" sz="quarter" idx="11"/>
          </p:nvPr>
        </p:nvPicPr>
        <p:blipFill>
          <a:blip r:embed="rId3"/>
          <a:srcRect l="12666" r="12666"/>
          <a:stretch>
            <a:fillRect/>
          </a:stretch>
        </p:blipFill>
        <p:spPr/>
      </p:pic>
      <p:sp>
        <p:nvSpPr>
          <p:cNvPr id="5" name="Title 4"/>
          <p:cNvSpPr>
            <a:spLocks noGrp="1"/>
          </p:cNvSpPr>
          <p:nvPr>
            <p:ph type="title"/>
          </p:nvPr>
        </p:nvSpPr>
        <p:spPr/>
        <p:txBody>
          <a:bodyPr/>
          <a:lstStyle/>
          <a:p>
            <a:pPr algn="ctr"/>
            <a:r>
              <a:rPr lang="en-GB" dirty="0" smtClean="0"/>
              <a:t>Life after the voyage</a:t>
            </a:r>
            <a:endParaRPr lang="en-GB" dirty="0"/>
          </a:p>
        </p:txBody>
      </p:sp>
      <p:pic>
        <p:nvPicPr>
          <p:cNvPr id="13" name="Picture Placeholder 12" descr="29a_1.jpg"/>
          <p:cNvPicPr>
            <a:picLocks noGrp="1" noChangeAspect="1"/>
          </p:cNvPicPr>
          <p:nvPr>
            <p:ph type="pic" sz="quarter" idx="12"/>
          </p:nvPr>
        </p:nvPicPr>
        <p:blipFill>
          <a:blip r:embed="rId4"/>
          <a:srcRect l="12450" r="12450"/>
          <a:stretch>
            <a:fillRect/>
          </a:stretch>
        </p:blipFill>
        <p:spPr/>
      </p:pic>
      <p:pic>
        <p:nvPicPr>
          <p:cNvPr id="14" name="Picture Placeholder 13" descr="MS-DAR-00233-00001-000-00017_Emma_Darwin (1).jpg"/>
          <p:cNvPicPr>
            <a:picLocks noGrp="1" noChangeAspect="1"/>
          </p:cNvPicPr>
          <p:nvPr>
            <p:ph type="pic" sz="quarter" idx="10"/>
          </p:nvPr>
        </p:nvPicPr>
        <p:blipFill>
          <a:blip r:embed="rId5"/>
          <a:srcRect t="9102" b="9102"/>
          <a:stretch>
            <a:fillRect/>
          </a:stretch>
        </p:blipFill>
        <p:spPr/>
      </p:pic>
    </p:spTree>
    <p:extLst>
      <p:ext uri="{BB962C8B-B14F-4D97-AF65-F5344CB8AC3E}">
        <p14:creationId xmlns:p14="http://schemas.microsoft.com/office/powerpoint/2010/main" xmlns="" val="133563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xmlns="" val="0"/>
              </a:ext>
            </a:extLst>
          </a:blip>
          <a:srcRect t="18767" b="18767"/>
          <a:stretch>
            <a:fillRect/>
          </a:stretch>
        </p:blipFill>
        <p:spPr>
          <a:xfrm>
            <a:off x="1269263" y="1590306"/>
            <a:ext cx="4360358" cy="4532037"/>
          </a:xfrm>
        </p:spPr>
      </p:pic>
      <p:sp>
        <p:nvSpPr>
          <p:cNvPr id="4" name="Title 3"/>
          <p:cNvSpPr>
            <a:spLocks noGrp="1"/>
          </p:cNvSpPr>
          <p:nvPr>
            <p:ph type="title"/>
          </p:nvPr>
        </p:nvSpPr>
        <p:spPr/>
        <p:txBody>
          <a:bodyPr/>
          <a:lstStyle/>
          <a:p>
            <a:pPr algn="ctr"/>
            <a:r>
              <a:rPr lang="en-GB" dirty="0" smtClean="0"/>
              <a:t>Life at Down House</a:t>
            </a:r>
            <a:endParaRPr lang="en-GB" dirty="0"/>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5872553" y="1590305"/>
            <a:ext cx="2959212" cy="2219409"/>
          </a:xfrm>
          <a:ln w="38100">
            <a:solidFill>
              <a:srgbClr val="435125"/>
            </a:solidFill>
          </a:ln>
        </p:spPr>
      </p:pic>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72553" y="4008474"/>
            <a:ext cx="2959212" cy="2055717"/>
          </a:xfrm>
          <a:prstGeom prst="rect">
            <a:avLst/>
          </a:prstGeom>
          <a:ln w="38100">
            <a:solidFill>
              <a:srgbClr val="435125"/>
            </a:solidFill>
          </a:ln>
        </p:spPr>
      </p:pic>
    </p:spTree>
    <p:extLst>
      <p:ext uri="{BB962C8B-B14F-4D97-AF65-F5344CB8AC3E}">
        <p14:creationId xmlns:p14="http://schemas.microsoft.com/office/powerpoint/2010/main" xmlns="" val="1047906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CP-Schools-Template-05">
  <a:themeElements>
    <a:clrScheme name="DCP - Secondary Schools">
      <a:dk1>
        <a:sysClr val="windowText" lastClr="000000"/>
      </a:dk1>
      <a:lt1>
        <a:sysClr val="window" lastClr="FFFFFF"/>
      </a:lt1>
      <a:dk2>
        <a:srgbClr val="1F497D"/>
      </a:dk2>
      <a:lt2>
        <a:srgbClr val="EEECE1"/>
      </a:lt2>
      <a:accent1>
        <a:srgbClr val="901C3B"/>
      </a:accent1>
      <a:accent2>
        <a:srgbClr val="003E72"/>
      </a:accent2>
      <a:accent3>
        <a:srgbClr val="435125"/>
      </a:accent3>
      <a:accent4>
        <a:srgbClr val="C84E00"/>
      </a:accent4>
      <a:accent5>
        <a:srgbClr val="D6083B"/>
      </a:accent5>
      <a:accent6>
        <a:srgbClr val="412D46"/>
      </a:accent6>
      <a:hlink>
        <a:srgbClr val="A8B400"/>
      </a:hlink>
      <a:folHlink>
        <a:srgbClr val="4351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DCP-Schools-Template-05</Template>
  <TotalTime>6568</TotalTime>
  <Words>1180</Words>
  <Application>Microsoft Office PowerPoint</Application>
  <PresentationFormat>A4 Paper (210x297 mm)</PresentationFormat>
  <Paragraphs>71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DCP-Schools-Template-05</vt:lpstr>
      <vt:lpstr>Darwin’s scientific experiments</vt:lpstr>
      <vt:lpstr>Who was Charles Darwin?</vt:lpstr>
      <vt:lpstr>Darwin as a young man</vt:lpstr>
      <vt:lpstr>Darwin receives an offer </vt:lpstr>
      <vt:lpstr>Where did HMS Beagle go?</vt:lpstr>
      <vt:lpstr>Specimens big and small</vt:lpstr>
      <vt:lpstr>Change over time </vt:lpstr>
      <vt:lpstr>Life after the voyage</vt:lpstr>
      <vt:lpstr>Life at Down House</vt:lpstr>
      <vt:lpstr>Observations from home</vt:lpstr>
      <vt:lpstr>Evolution and beyond</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Darwin’s scientific experiments</dc:title>
  <dc:creator>Darwin</dc:creator>
  <cp:lastModifiedBy>Darwin</cp:lastModifiedBy>
  <cp:revision>48</cp:revision>
  <dcterms:created xsi:type="dcterms:W3CDTF">2017-01-16T17:49:45Z</dcterms:created>
  <dcterms:modified xsi:type="dcterms:W3CDTF">2017-02-09T21:17:45Z</dcterms:modified>
</cp:coreProperties>
</file>