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sldIdLst>
    <p:sldId id="256" r:id="rId2"/>
    <p:sldId id="258" r:id="rId3"/>
    <p:sldId id="259" r:id="rId4"/>
    <p:sldId id="260" r:id="rId5"/>
    <p:sldId id="261" r:id="rId6"/>
    <p:sldId id="264" r:id="rId7"/>
    <p:sldId id="268" r:id="rId8"/>
    <p:sldId id="270" r:id="rId9"/>
    <p:sldId id="271" r:id="rId10"/>
    <p:sldId id="272" r:id="rId11"/>
    <p:sldId id="274" r:id="rId12"/>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BD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7" autoAdjust="0"/>
    <p:restoredTop sz="91907" autoAdjust="0"/>
  </p:normalViewPr>
  <p:slideViewPr>
    <p:cSldViewPr snapToGrid="0" snapToObjects="1">
      <p:cViewPr>
        <p:scale>
          <a:sx n="75" d="100"/>
          <a:sy n="75" d="100"/>
        </p:scale>
        <p:origin x="-728" y="-28"/>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79CFAF6-0D37-4849-85D6-2D1F39EF1A4D}" type="datetimeFigureOut">
              <a:rPr lang="en-GB" smtClean="0"/>
              <a:pPr/>
              <a:t>09/02/2017</a:t>
            </a:fld>
            <a:endParaRPr lang="en-GB"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DA3ADF8-19AB-4A58-9FA5-DFA62B6E3392}" type="slidenum">
              <a:rPr lang="en-GB" smtClean="0"/>
              <a:pPr/>
              <a:t>‹#›</a:t>
            </a:fld>
            <a:endParaRPr lang="en-GB" dirty="0"/>
          </a:p>
        </p:txBody>
      </p:sp>
    </p:spTree>
    <p:extLst>
      <p:ext uri="{BB962C8B-B14F-4D97-AF65-F5344CB8AC3E}">
        <p14:creationId xmlns:p14="http://schemas.microsoft.com/office/powerpoint/2010/main" xmlns="" val="379057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presentation will introduce</a:t>
            </a:r>
            <a:r>
              <a:rPr lang="en-GB" baseline="0" dirty="0" smtClean="0"/>
              <a:t> key moments in Darwin’s life and provide a context for the accompanying activities.</a:t>
            </a:r>
            <a:endParaRPr lang="en-GB" dirty="0"/>
          </a:p>
        </p:txBody>
      </p:sp>
      <p:sp>
        <p:nvSpPr>
          <p:cNvPr id="4" name="Slide Number Placeholder 3"/>
          <p:cNvSpPr>
            <a:spLocks noGrp="1"/>
          </p:cNvSpPr>
          <p:nvPr>
            <p:ph type="sldNum" sz="quarter" idx="10"/>
          </p:nvPr>
        </p:nvSpPr>
        <p:spPr/>
        <p:txBody>
          <a:bodyPr/>
          <a:lstStyle/>
          <a:p>
            <a:fld id="{5DA3ADF8-19AB-4A58-9FA5-DFA62B6E3392}"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sz="1200" dirty="0" smtClean="0">
                <a:latin typeface="Arial" charset="0"/>
                <a:cs typeface="Arial" charset="0"/>
                <a:sym typeface="Arial" charset="0"/>
              </a:rPr>
              <a:t>Darwin wrote and received over 15,000 letters in his lifetime, corresponding with</a:t>
            </a:r>
            <a:r>
              <a:rPr lang="en-US" sz="1200" baseline="0" dirty="0" smtClean="0">
                <a:latin typeface="Arial" charset="0"/>
                <a:cs typeface="Arial" charset="0"/>
                <a:sym typeface="Arial" charset="0"/>
              </a:rPr>
              <a:t> 2000 </a:t>
            </a:r>
            <a:r>
              <a:rPr lang="en-US" sz="1200" dirty="0" smtClean="0">
                <a:latin typeface="Arial" charset="0"/>
                <a:cs typeface="Arial" charset="0"/>
                <a:sym typeface="Arial" charset="0"/>
              </a:rPr>
              <a:t>amateur and</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professional</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naturalists from Britain and </a:t>
            </a:r>
          </a:p>
          <a:p>
            <a:pPr marL="304800" indent="-304800" eaLnBrk="1" hangingPunct="1">
              <a:lnSpc>
                <a:spcPct val="90000"/>
              </a:lnSpc>
              <a:spcBef>
                <a:spcPct val="0"/>
              </a:spcBef>
            </a:pPr>
            <a:r>
              <a:rPr lang="en-US" sz="1200" dirty="0" smtClean="0">
                <a:latin typeface="Arial" charset="0"/>
                <a:cs typeface="Arial" charset="0"/>
                <a:sym typeface="Arial" charset="0"/>
              </a:rPr>
              <a:t>around</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the world. He used his correspondence to gather information and specimens</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to help</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develop his</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theories.</a:t>
            </a:r>
            <a:endParaRPr lang="en-US" sz="1200" dirty="0" smtClean="0">
              <a:latin typeface="Arial" pitchFamily="34" charset="0"/>
              <a:sym typeface="Arial" pitchFamily="34" charset="0"/>
            </a:endParaRPr>
          </a:p>
          <a:p>
            <a:pPr marL="304800" indent="-304800" eaLnBrk="1" hangingPunct="1">
              <a:lnSpc>
                <a:spcPct val="90000"/>
              </a:lnSpc>
              <a:spcBef>
                <a:spcPts val="700"/>
              </a:spcBef>
            </a:pPr>
            <a:r>
              <a:rPr lang="en-US" sz="1200" dirty="0" smtClean="0">
                <a:latin typeface="Arial" charset="0"/>
                <a:cs typeface="Arial" charset="0"/>
                <a:sym typeface="Arial" charset="0"/>
              </a:rPr>
              <a:t>Darwin</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wrote fifteen books and 130 scientific papers while living at Down, including </a:t>
            </a:r>
            <a:r>
              <a:rPr lang="en-US" sz="1200" i="1" dirty="0" smtClean="0">
                <a:solidFill>
                  <a:srgbClr val="C00000"/>
                </a:solidFill>
                <a:latin typeface="Arial" charset="0"/>
                <a:cs typeface="Arial" charset="0"/>
                <a:sym typeface="Arial" charset="0"/>
              </a:rPr>
              <a:t>On the </a:t>
            </a:r>
            <a:r>
              <a:rPr lang="en-US" sz="1200" i="1" dirty="0" smtClean="0">
                <a:solidFill>
                  <a:srgbClr val="B32B3C"/>
                </a:solidFill>
                <a:latin typeface="Arial Italic" charset="0"/>
                <a:cs typeface="Arial Italic" charset="0"/>
                <a:sym typeface="Arial Italic" charset="0"/>
              </a:rPr>
              <a:t>Origin of Species</a:t>
            </a:r>
            <a:r>
              <a:rPr lang="en-US" sz="1200" i="0" baseline="0" dirty="0" smtClean="0">
                <a:solidFill>
                  <a:srgbClr val="B32B3C"/>
                </a:solidFill>
                <a:latin typeface="Arial Italic" charset="0"/>
                <a:cs typeface="Arial Italic" charset="0"/>
                <a:sym typeface="Arial Italic" charset="0"/>
              </a:rPr>
              <a:t> in </a:t>
            </a:r>
            <a:r>
              <a:rPr lang="en-US" sz="1200" dirty="0" smtClean="0">
                <a:latin typeface="Arial" pitchFamily="34" charset="0"/>
                <a:cs typeface="Arial" pitchFamily="34" charset="0"/>
                <a:sym typeface="Arial" pitchFamily="34" charset="0"/>
              </a:rPr>
              <a:t>1859,</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which </a:t>
            </a:r>
            <a:r>
              <a:rPr lang="en-US" sz="1200" baseline="0" dirty="0" smtClean="0">
                <a:latin typeface="Arial" pitchFamily="34" charset="0"/>
                <a:cs typeface="Arial" pitchFamily="34" charset="0"/>
                <a:sym typeface="Arial" pitchFamily="34" charset="0"/>
              </a:rPr>
              <a:t>stands as the</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foundation of evolutionary biology. </a:t>
            </a:r>
            <a:r>
              <a:rPr lang="en-GB" sz="1200" dirty="0" smtClean="0"/>
              <a:t>The vast collections and observations he had made during the </a:t>
            </a:r>
            <a:r>
              <a:rPr lang="en-GB" sz="1200" i="1" dirty="0" smtClean="0"/>
              <a:t>Beagle</a:t>
            </a:r>
            <a:r>
              <a:rPr lang="en-GB" sz="1200" dirty="0" smtClean="0"/>
              <a:t> voyage informed his investigations</a:t>
            </a:r>
          </a:p>
          <a:p>
            <a:pPr marL="304800" indent="-304800" eaLnBrk="1" hangingPunct="1">
              <a:lnSpc>
                <a:spcPct val="90000"/>
              </a:lnSpc>
              <a:spcBef>
                <a:spcPts val="700"/>
              </a:spcBef>
            </a:pPr>
            <a:r>
              <a:rPr lang="en-GB" sz="1200" dirty="0" smtClean="0"/>
              <a:t>and</a:t>
            </a:r>
            <a:r>
              <a:rPr lang="en-GB" sz="1200" baseline="0" dirty="0" smtClean="0"/>
              <a:t> </a:t>
            </a:r>
            <a:r>
              <a:rPr lang="en-GB" sz="1200" dirty="0" smtClean="0"/>
              <a:t>further</a:t>
            </a:r>
            <a:r>
              <a:rPr lang="en-GB" sz="1200" baseline="0" dirty="0" smtClean="0"/>
              <a:t> </a:t>
            </a:r>
            <a:r>
              <a:rPr lang="en-GB" sz="1200" dirty="0" smtClean="0"/>
              <a:t>research for the rest of his career.</a:t>
            </a:r>
          </a:p>
          <a:p>
            <a:pPr marL="304800" indent="-304800" eaLnBrk="1" hangingPunct="1">
              <a:lnSpc>
                <a:spcPct val="90000"/>
              </a:lnSpc>
              <a:spcBef>
                <a:spcPts val="700"/>
              </a:spcBef>
            </a:pPr>
            <a:r>
              <a:rPr lang="en-GB" sz="1200" dirty="0" smtClean="0"/>
              <a:t>Through these, he greatly increased scientific knowledge and discovery. The chance to join the</a:t>
            </a:r>
            <a:r>
              <a:rPr lang="en-GB" sz="1200" baseline="0" dirty="0" smtClean="0"/>
              <a:t> </a:t>
            </a:r>
            <a:r>
              <a:rPr lang="en-GB" sz="1200" dirty="0" smtClean="0"/>
              <a:t>voyage had</a:t>
            </a:r>
            <a:r>
              <a:rPr lang="en-GB" sz="1200" baseline="0" dirty="0" smtClean="0"/>
              <a:t> proved the offer of a lifetime.</a:t>
            </a:r>
            <a:endParaRPr lang="en-US" sz="1200" baseline="0" dirty="0" smtClean="0">
              <a:cs typeface="Arial" pitchFamily="34" charset="0"/>
              <a:sym typeface="Arial" pitchFamily="34" charset="0"/>
            </a:endParaRPr>
          </a:p>
          <a:p>
            <a:pPr marL="304800" indent="-304800" eaLnBrk="1" hangingPunct="1">
              <a:lnSpc>
                <a:spcPct val="90000"/>
              </a:lnSpc>
              <a:spcBef>
                <a:spcPts val="700"/>
              </a:spcBef>
            </a:pPr>
            <a:r>
              <a:rPr lang="en-US" sz="1200" dirty="0" smtClean="0">
                <a:cs typeface="Arial" pitchFamily="34" charset="0"/>
                <a:sym typeface="Arial" pitchFamily="34" charset="0"/>
              </a:rPr>
              <a:t>Darwin referred</a:t>
            </a:r>
            <a:r>
              <a:rPr lang="en-US" sz="1200" baseline="0" dirty="0" smtClean="0">
                <a:cs typeface="Arial" pitchFamily="34" charset="0"/>
                <a:sym typeface="Arial" pitchFamily="34" charset="0"/>
              </a:rPr>
              <a:t> to the voyage as </a:t>
            </a:r>
            <a:r>
              <a:rPr lang="en-US" sz="1200" i="1" baseline="0" dirty="0" smtClean="0">
                <a:cs typeface="Arial" pitchFamily="34" charset="0"/>
                <a:sym typeface="Arial" pitchFamily="34" charset="0"/>
              </a:rPr>
              <a:t>‘by far the most important event in my lif</a:t>
            </a:r>
            <a:r>
              <a:rPr lang="en-US" sz="1200" baseline="0" dirty="0" smtClean="0">
                <a:cs typeface="Arial" pitchFamily="34" charset="0"/>
                <a:sym typeface="Arial" pitchFamily="34" charset="0"/>
              </a:rPr>
              <a:t>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5DA3ADF8-19AB-4A58-9FA5-DFA62B6E3392}"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A3ADF8-19AB-4A58-9FA5-DFA62B6E3392}" type="slidenum">
              <a:rPr lang="en-GB" smtClean="0"/>
              <a:pPr/>
              <a:t>11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a:lnSpc>
                <a:spcPct val="80000"/>
              </a:lnSpc>
              <a:spcBef>
                <a:spcPct val="0"/>
              </a:spcBef>
            </a:pPr>
            <a:r>
              <a:rPr lang="en-US" altLang="en-US" sz="1200" dirty="0" smtClean="0">
                <a:cs typeface="Arial" pitchFamily="34" charset="0"/>
                <a:sym typeface="Arial" pitchFamily="34" charset="0"/>
              </a:rPr>
              <a:t>What do we know about Darwin? What is he famous for?</a:t>
            </a:r>
          </a:p>
          <a:p>
            <a:pPr marL="304800" indent="-304800">
              <a:lnSpc>
                <a:spcPct val="80000"/>
              </a:lnSpc>
              <a:spcBef>
                <a:spcPct val="0"/>
              </a:spcBef>
            </a:pPr>
            <a:r>
              <a:rPr lang="en-US" altLang="en-US" sz="1200" dirty="0" smtClean="0">
                <a:cs typeface="Arial" pitchFamily="34" charset="0"/>
                <a:sym typeface="Arial" pitchFamily="34" charset="0"/>
              </a:rPr>
              <a:t>Darwin</a:t>
            </a:r>
            <a:r>
              <a:rPr lang="en-US" altLang="en-US" sz="1200" baseline="0" dirty="0" smtClean="0">
                <a:cs typeface="Arial" pitchFamily="34" charset="0"/>
                <a:sym typeface="Arial" pitchFamily="34" charset="0"/>
              </a:rPr>
              <a:t> was b</a:t>
            </a:r>
            <a:r>
              <a:rPr lang="en-US" altLang="en-US" sz="1200" dirty="0" smtClean="0">
                <a:cs typeface="Arial" pitchFamily="34" charset="0"/>
                <a:sym typeface="Arial" pitchFamily="34" charset="0"/>
              </a:rPr>
              <a:t>orn in Shrewsbury in 1809.</a:t>
            </a:r>
            <a:r>
              <a:rPr lang="en-US" altLang="en-US" sz="1200" baseline="0" dirty="0" smtClean="0">
                <a:cs typeface="+mn-cs"/>
                <a:sym typeface="Arial" pitchFamily="34" charset="0"/>
              </a:rPr>
              <a:t> </a:t>
            </a:r>
            <a:r>
              <a:rPr lang="en-US" altLang="en-US" sz="1200" dirty="0" smtClean="0">
                <a:cs typeface="Arial" pitchFamily="34" charset="0"/>
                <a:sym typeface="Arial" pitchFamily="34" charset="0"/>
              </a:rPr>
              <a:t>He had a lifelong fascination for nature, observation and discovery.</a:t>
            </a:r>
          </a:p>
          <a:p>
            <a:pPr marL="304800" indent="-304800">
              <a:lnSpc>
                <a:spcPct val="80000"/>
              </a:lnSpc>
              <a:spcBef>
                <a:spcPts val="700"/>
              </a:spcBef>
            </a:pPr>
            <a:r>
              <a:rPr lang="en-US" altLang="en-US" sz="1200" dirty="0" smtClean="0">
                <a:cs typeface="Arial" pitchFamily="34" charset="0"/>
                <a:sym typeface="Arial" pitchFamily="34" charset="0"/>
              </a:rPr>
              <a:t>He</a:t>
            </a:r>
            <a:r>
              <a:rPr lang="en-US" altLang="en-US" sz="1200" baseline="0" dirty="0" smtClean="0">
                <a:cs typeface="Arial" pitchFamily="34" charset="0"/>
                <a:sym typeface="Arial" pitchFamily="34" charset="0"/>
              </a:rPr>
              <a:t> w</a:t>
            </a:r>
            <a:r>
              <a:rPr lang="en-US" altLang="en-US" sz="1200" dirty="0" smtClean="0">
                <a:cs typeface="Arial" pitchFamily="34" charset="0"/>
                <a:sym typeface="Arial" pitchFamily="34" charset="0"/>
              </a:rPr>
              <a:t>ent on to become the most influential scientist, writer and thinker on evolution. </a:t>
            </a:r>
          </a:p>
        </p:txBody>
      </p:sp>
      <p:sp>
        <p:nvSpPr>
          <p:cNvPr id="4" name="Slide Number Placeholder 3"/>
          <p:cNvSpPr>
            <a:spLocks noGrp="1"/>
          </p:cNvSpPr>
          <p:nvPr>
            <p:ph type="sldNum" sz="quarter" idx="10"/>
          </p:nvPr>
        </p:nvSpPr>
        <p:spPr/>
        <p:txBody>
          <a:bodyPr/>
          <a:lstStyle/>
          <a:p>
            <a:fld id="{5DA3ADF8-19AB-4A58-9FA5-DFA62B6E3392}"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Arial" pitchFamily="34" charset="0"/>
                <a:sym typeface="Arial" pitchFamily="34" charset="0"/>
              </a:rPr>
              <a:t>In 1825, when Darwin was</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16,</a:t>
            </a:r>
            <a:r>
              <a:rPr lang="en-US" altLang="en-US" sz="1200" baseline="0" dirty="0" smtClean="0">
                <a:cs typeface="Arial" pitchFamily="34" charset="0"/>
                <a:sym typeface="Arial" pitchFamily="34" charset="0"/>
              </a:rPr>
              <a:t> he went to </a:t>
            </a:r>
            <a:r>
              <a:rPr lang="en-US" altLang="en-US" sz="1200" dirty="0" smtClean="0">
                <a:cs typeface="Arial" pitchFamily="34" charset="0"/>
                <a:sym typeface="Arial" pitchFamily="34" charset="0"/>
              </a:rPr>
              <a:t>Edinburgh University to</a:t>
            </a:r>
            <a:r>
              <a:rPr lang="en-US" altLang="en-US" sz="1200" baseline="0" dirty="0" smtClean="0">
                <a:cs typeface="Arial" pitchFamily="34" charset="0"/>
                <a:sym typeface="Arial" pitchFamily="34" charset="0"/>
              </a:rPr>
              <a:t> study medicine but did not enjoy his studies and left after two years. He then enrolled for a classical degree at Cambridge University and was a student</a:t>
            </a:r>
            <a:r>
              <a:rPr lang="en-US" altLang="en-US" sz="1200" dirty="0" smtClean="0">
                <a:cs typeface="Arial" pitchFamily="34" charset="0"/>
                <a:sym typeface="Arial" pitchFamily="34" charset="0"/>
              </a:rPr>
              <a:t> at Christ</a:t>
            </a:r>
            <a:r>
              <a:rPr lang="en-GB" altLang="en-US" sz="1200" dirty="0" smtClean="0">
                <a:cs typeface="Arial" pitchFamily="34" charset="0"/>
                <a:sym typeface="Arial" pitchFamily="34" charset="0"/>
              </a:rPr>
              <a:t>’</a:t>
            </a:r>
            <a:r>
              <a:rPr lang="en-US" altLang="ja-JP" sz="1200" dirty="0" smtClean="0">
                <a:cs typeface="Arial" pitchFamily="34" charset="0"/>
                <a:sym typeface="Arial" pitchFamily="34" charset="0"/>
              </a:rPr>
              <a:t>s College. He</a:t>
            </a:r>
            <a:r>
              <a:rPr lang="en-US" altLang="ja-JP" sz="1200" baseline="0" dirty="0" smtClean="0">
                <a:cs typeface="Arial" pitchFamily="34" charset="0"/>
                <a:sym typeface="Arial" pitchFamily="34" charset="0"/>
              </a:rPr>
              <a:t> had an idea to become </a:t>
            </a:r>
            <a:r>
              <a:rPr lang="en-US" altLang="ja-JP" sz="1200" dirty="0" smtClean="0">
                <a:cs typeface="Arial" pitchFamily="34" charset="0"/>
                <a:sym typeface="Arial" pitchFamily="34" charset="0"/>
              </a:rPr>
              <a:t>a clergyman with a country parish</a:t>
            </a:r>
            <a:r>
              <a:rPr lang="en-US" altLang="ja-JP" sz="1200" baseline="0" dirty="0" smtClean="0">
                <a:cs typeface="Arial" pitchFamily="34" charset="0"/>
                <a:sym typeface="Arial" pitchFamily="34" charset="0"/>
              </a:rPr>
              <a:t>. This appealed to Darwin as it would allow him to continue exploring the natural world; a common pursuit for a clergyman at that time.</a:t>
            </a:r>
            <a:endParaRPr lang="en-GB" dirty="0" smtClean="0"/>
          </a:p>
          <a:p>
            <a:endParaRPr lang="en-GB" dirty="0"/>
          </a:p>
        </p:txBody>
      </p:sp>
      <p:sp>
        <p:nvSpPr>
          <p:cNvPr id="4" name="Slide Number Placeholder 3"/>
          <p:cNvSpPr>
            <a:spLocks noGrp="1"/>
          </p:cNvSpPr>
          <p:nvPr>
            <p:ph type="sldNum" sz="quarter" idx="10"/>
          </p:nvPr>
        </p:nvSpPr>
        <p:spPr/>
        <p:txBody>
          <a:bodyPr/>
          <a:lstStyle/>
          <a:p>
            <a:fld id="{5DA3ADF8-19AB-4A58-9FA5-DFA62B6E3392}"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August 1831,</a:t>
            </a:r>
            <a:r>
              <a:rPr lang="en-GB" sz="1200" baseline="0" dirty="0" smtClean="0"/>
              <a:t> when Darwin was 22, his </a:t>
            </a:r>
            <a:r>
              <a:rPr lang="en-GB" sz="1200" dirty="0" smtClean="0"/>
              <a:t>botany professor, John Stevens Henslow,</a:t>
            </a:r>
            <a:r>
              <a:rPr lang="en-GB" sz="1200" baseline="0" dirty="0" smtClean="0"/>
              <a:t> </a:t>
            </a:r>
            <a:r>
              <a:rPr lang="en-GB" sz="1200" dirty="0" smtClean="0"/>
              <a:t>wrote to him unexpectedly. Henslow offered</a:t>
            </a:r>
            <a:r>
              <a:rPr lang="en-GB" sz="1200" baseline="0" dirty="0" smtClean="0"/>
              <a:t> Darwin</a:t>
            </a:r>
            <a:r>
              <a:rPr lang="en-GB" sz="1200" dirty="0" smtClean="0"/>
              <a:t> the opportunity to join the young Captain FitzRoy aboard HMS </a:t>
            </a:r>
            <a:r>
              <a:rPr lang="en-GB" sz="1200" i="1" dirty="0" smtClean="0"/>
              <a:t>Beagle</a:t>
            </a:r>
            <a:r>
              <a:rPr lang="en-GB" sz="1200" dirty="0" smtClean="0"/>
              <a:t> on</a:t>
            </a:r>
            <a:r>
              <a:rPr lang="en-GB" sz="1200" baseline="0" dirty="0" smtClean="0"/>
              <a:t> </a:t>
            </a:r>
            <a:r>
              <a:rPr lang="en-GB" sz="1200" dirty="0" smtClean="0"/>
              <a:t>a voyage </a:t>
            </a:r>
            <a:r>
              <a:rPr lang="en-GB" sz="1200" baseline="0" dirty="0" smtClean="0"/>
              <a:t>a</a:t>
            </a:r>
            <a:r>
              <a:rPr lang="en-GB" sz="1200" dirty="0" smtClean="0"/>
              <a:t>round the world to create sea-c</a:t>
            </a:r>
            <a:r>
              <a:rPr lang="en-GB" sz="1200" baseline="0" dirty="0" smtClean="0"/>
              <a:t>harts</a:t>
            </a:r>
            <a:r>
              <a:rPr lang="en-GB" sz="1200" dirty="0" smtClean="0"/>
              <a:t>. The ship was to sail round the coast of South America and home via Australia and Mauritius. The offer had been made to two others before Darwin, but they had had to turn it down for family reasons. </a:t>
            </a:r>
            <a:endParaRPr lang="en-GB" dirty="0" smtClean="0"/>
          </a:p>
          <a:p>
            <a:endParaRPr lang="en-GB" dirty="0"/>
          </a:p>
        </p:txBody>
      </p:sp>
      <p:sp>
        <p:nvSpPr>
          <p:cNvPr id="4" name="Slide Number Placeholder 3"/>
          <p:cNvSpPr>
            <a:spLocks noGrp="1"/>
          </p:cNvSpPr>
          <p:nvPr>
            <p:ph type="sldNum" sz="quarter" idx="10"/>
          </p:nvPr>
        </p:nvSpPr>
        <p:spPr/>
        <p:txBody>
          <a:bodyPr/>
          <a:lstStyle/>
          <a:p>
            <a:fld id="{5DA3ADF8-19AB-4A58-9FA5-DFA62B6E3392}"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cs typeface="Arial" pitchFamily="34" charset="0"/>
                <a:sym typeface="Arial" pitchFamily="34" charset="0"/>
              </a:rPr>
              <a:t>Henslow told Darwin that Captain</a:t>
            </a:r>
            <a:r>
              <a:rPr lang="en-US" sz="1200" baseline="0" dirty="0" smtClean="0">
                <a:cs typeface="Arial" pitchFamily="34" charset="0"/>
                <a:sym typeface="Arial" pitchFamily="34" charset="0"/>
              </a:rPr>
              <a:t> </a:t>
            </a:r>
            <a:r>
              <a:rPr lang="en-US" sz="1200" dirty="0" smtClean="0">
                <a:cs typeface="Arial" pitchFamily="34" charset="0"/>
                <a:sym typeface="Arial" pitchFamily="34" charset="0"/>
              </a:rPr>
              <a:t>FitzRoy was looking for a scientific minded gentleman who would also be a companion for the captain. The voyage would be would be an excellent opportunity to collect, observe, and write about flora, fauna, and geology in South America and beyond. The voyage was to last for two</a:t>
            </a:r>
            <a:r>
              <a:rPr lang="en-US" sz="1200" baseline="0" dirty="0" smtClean="0">
                <a:cs typeface="Arial" pitchFamily="34" charset="0"/>
                <a:sym typeface="Arial" pitchFamily="34" charset="0"/>
              </a:rPr>
              <a:t> </a:t>
            </a:r>
            <a:r>
              <a:rPr lang="en-US" sz="1200" dirty="0" smtClean="0">
                <a:cs typeface="Arial" pitchFamily="34" charset="0"/>
                <a:sym typeface="Arial" pitchFamily="34" charset="0"/>
              </a:rPr>
              <a:t>years initially. </a:t>
            </a:r>
          </a:p>
          <a:p>
            <a:r>
              <a:rPr lang="en-US" sz="1200" dirty="0" smtClean="0">
                <a:cs typeface="Arial" pitchFamily="34" charset="0"/>
                <a:sym typeface="Arial" pitchFamily="34" charset="0"/>
              </a:rPr>
              <a:t>Henslow said ‘</a:t>
            </a:r>
            <a:r>
              <a:rPr lang="en-US" sz="1200" i="1" dirty="0" smtClean="0">
                <a:cs typeface="Arial" pitchFamily="34" charset="0"/>
                <a:sym typeface="Arial" pitchFamily="34" charset="0"/>
              </a:rPr>
              <a:t>there was never a finer chance for a man of zeal and spirit</a:t>
            </a:r>
            <a:r>
              <a:rPr lang="en-US" sz="1200" dirty="0" smtClean="0">
                <a:cs typeface="Arial" pitchFamily="34" charset="0"/>
                <a:sym typeface="Arial" pitchFamily="34" charset="0"/>
              </a:rPr>
              <a:t>’</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5DA3ADF8-19AB-4A58-9FA5-DFA62B6E3392}"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sz="1200" dirty="0" smtClean="0"/>
              <a:t>Darwin’s father,</a:t>
            </a:r>
            <a:r>
              <a:rPr lang="en-GB" sz="1200" baseline="0" dirty="0" smtClean="0"/>
              <a:t> </a:t>
            </a:r>
            <a:r>
              <a:rPr lang="en-GB" sz="1200" dirty="0" smtClean="0"/>
              <a:t>Robert Waring Darwin, had many objections to his son joining the voyage; he thought it was a ‘wild scheme’ and potentially not safe, as others had already turned it down. His father</a:t>
            </a:r>
            <a:r>
              <a:rPr lang="en-GB" sz="1200" baseline="0" dirty="0" smtClean="0"/>
              <a:t> </a:t>
            </a:r>
            <a:r>
              <a:rPr lang="en-GB" sz="1200" dirty="0" smtClean="0"/>
              <a:t>thought it would jeopardise his career and that he wouldn’t settle afterwards. A list was produced of his concerns.</a:t>
            </a:r>
            <a:r>
              <a:rPr lang="en-GB" sz="1200" baseline="0" dirty="0" smtClean="0"/>
              <a:t> </a:t>
            </a:r>
            <a:r>
              <a:rPr lang="en-US" sz="1200" dirty="0" smtClean="0">
                <a:cs typeface="Arial" pitchFamily="34" charset="0"/>
                <a:sym typeface="Arial" pitchFamily="34" charset="0"/>
              </a:rPr>
              <a:t>Josiah Wedgwood II, Darwin</a:t>
            </a:r>
            <a:r>
              <a:rPr lang="en-US" altLang="en-US" sz="1200" dirty="0" smtClean="0">
                <a:cs typeface="Arial" pitchFamily="34" charset="0"/>
                <a:sym typeface="Arial" pitchFamily="34" charset="0"/>
              </a:rPr>
              <a:t>’</a:t>
            </a:r>
            <a:r>
              <a:rPr lang="en-US" sz="1200" dirty="0" smtClean="0">
                <a:cs typeface="Arial" pitchFamily="34" charset="0"/>
                <a:sym typeface="Arial" pitchFamily="34" charset="0"/>
              </a:rPr>
              <a:t>s uncle, wrote to Robert Waring Darwin and addressed each of his concerns,</a:t>
            </a:r>
            <a:r>
              <a:rPr lang="en-US" sz="1200" baseline="0" dirty="0" smtClean="0">
                <a:cs typeface="Arial" pitchFamily="34" charset="0"/>
                <a:sym typeface="Arial" pitchFamily="34" charset="0"/>
              </a:rPr>
              <a:t> trying</a:t>
            </a:r>
            <a:r>
              <a:rPr lang="en-US" sz="1200" dirty="0" smtClean="0">
                <a:cs typeface="Arial" pitchFamily="34" charset="0"/>
                <a:sym typeface="Arial" pitchFamily="34" charset="0"/>
              </a:rPr>
              <a:t> to convince his brother that this would</a:t>
            </a:r>
            <a:r>
              <a:rPr lang="en-US" sz="1200" baseline="0" dirty="0" smtClean="0">
                <a:cs typeface="Arial" pitchFamily="34" charset="0"/>
                <a:sym typeface="Arial" pitchFamily="34" charset="0"/>
              </a:rPr>
              <a:t> be</a:t>
            </a:r>
            <a:r>
              <a:rPr lang="en-US" sz="1200" dirty="0" smtClean="0">
                <a:cs typeface="Arial" pitchFamily="34" charset="0"/>
                <a:sym typeface="Arial" pitchFamily="34" charset="0"/>
              </a:rPr>
              <a:t> a</a:t>
            </a:r>
            <a:r>
              <a:rPr lang="en-US" sz="1200" baseline="0" dirty="0" smtClean="0">
                <a:cs typeface="Arial" pitchFamily="34" charset="0"/>
                <a:sym typeface="Arial" pitchFamily="34" charset="0"/>
              </a:rPr>
              <a:t> great </a:t>
            </a:r>
            <a:r>
              <a:rPr lang="en-US" sz="1200" dirty="0" smtClean="0">
                <a:cs typeface="Arial" pitchFamily="34" charset="0"/>
                <a:sym typeface="Arial" pitchFamily="34" charset="0"/>
              </a:rPr>
              <a:t>opportunity for Charles.</a:t>
            </a:r>
            <a:r>
              <a:rPr lang="en-US" sz="1200" baseline="0" dirty="0" smtClean="0">
                <a:cs typeface="Arial" pitchFamily="34" charset="0"/>
                <a:sym typeface="Arial" pitchFamily="34" charset="0"/>
              </a:rPr>
              <a:t> </a:t>
            </a:r>
            <a:r>
              <a:rPr lang="en-US" sz="1200" dirty="0" smtClean="0">
                <a:cs typeface="Arial" pitchFamily="34" charset="0"/>
                <a:sym typeface="Arial" pitchFamily="34" charset="0"/>
              </a:rPr>
              <a:t>After reading the letter</a:t>
            </a:r>
            <a:r>
              <a:rPr lang="en-US" sz="1200" baseline="0" dirty="0" smtClean="0">
                <a:cs typeface="Arial" pitchFamily="34" charset="0"/>
                <a:sym typeface="Arial" pitchFamily="34" charset="0"/>
              </a:rPr>
              <a:t> </a:t>
            </a:r>
            <a:r>
              <a:rPr lang="en-US" sz="1200" dirty="0" smtClean="0">
                <a:cs typeface="Arial" pitchFamily="34" charset="0"/>
                <a:sym typeface="Arial" pitchFamily="34" charset="0"/>
              </a:rPr>
              <a:t>Darwin’s father consented and gave permission for his son to join the voyage. </a:t>
            </a:r>
          </a:p>
        </p:txBody>
      </p:sp>
      <p:sp>
        <p:nvSpPr>
          <p:cNvPr id="4" name="Slide Number Placeholder 3"/>
          <p:cNvSpPr>
            <a:spLocks noGrp="1"/>
          </p:cNvSpPr>
          <p:nvPr>
            <p:ph type="sldNum" sz="quarter" idx="10"/>
          </p:nvPr>
        </p:nvSpPr>
        <p:spPr/>
        <p:txBody>
          <a:bodyPr/>
          <a:lstStyle/>
          <a:p>
            <a:fld id="{5DA3ADF8-19AB-4A58-9FA5-DFA62B6E3392}"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HMS </a:t>
            </a:r>
            <a:r>
              <a:rPr lang="en-GB" i="1" baseline="0" dirty="0" smtClean="0"/>
              <a:t>Beagle</a:t>
            </a:r>
            <a:r>
              <a:rPr lang="en-GB" baseline="0" dirty="0" smtClean="0"/>
              <a:t> set sail from Plymouth in December 1831. During the voyage much time was spent exploring the coastline of South America. Darwin was often free to carry out his own expeditions and spent a total of three years on land, exploring, observing and collecting. </a:t>
            </a:r>
            <a:r>
              <a:rPr lang="en-US" sz="1200" dirty="0" smtClean="0">
                <a:latin typeface="Arial" pitchFamily="34" charset="0"/>
                <a:cs typeface="Arial" pitchFamily="34" charset="0"/>
                <a:sym typeface="Arial" pitchFamily="34" charset="0"/>
              </a:rPr>
              <a:t>Darwin wrote regularly to his friends and family about his research, the new lands and people he encountered, and the wonder of the natural world. </a:t>
            </a:r>
            <a:r>
              <a:rPr lang="en-GB" baseline="0" dirty="0" smtClean="0"/>
              <a:t>The ship returned home via the Galápagos Islands, New Zealand, Australia and South Africa. Darwin arrived back in Plymouth in October 1836, almost five years after setting off.</a:t>
            </a:r>
          </a:p>
          <a:p>
            <a:endParaRPr lang="en-GB" dirty="0"/>
          </a:p>
        </p:txBody>
      </p:sp>
      <p:sp>
        <p:nvSpPr>
          <p:cNvPr id="4" name="Slide Number Placeholder 3"/>
          <p:cNvSpPr>
            <a:spLocks noGrp="1"/>
          </p:cNvSpPr>
          <p:nvPr>
            <p:ph type="sldNum" sz="quarter" idx="10"/>
          </p:nvPr>
        </p:nvSpPr>
        <p:spPr/>
        <p:txBody>
          <a:bodyPr/>
          <a:lstStyle/>
          <a:p>
            <a:fld id="{5DA3ADF8-19AB-4A58-9FA5-DFA62B6E3392}"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During the voyage Darwin collected and sent back many thousands of samples and specimens including rocks, fossils, insects, animals, and plants. The bones belong to a </a:t>
            </a:r>
            <a:r>
              <a:rPr lang="en-GB" sz="1200" i="1" dirty="0" smtClean="0"/>
              <a:t>Megatherium</a:t>
            </a:r>
            <a:r>
              <a:rPr lang="en-GB" sz="1200" dirty="0" smtClean="0"/>
              <a:t> (giant ground sloth) that lived in South America around 5.3 million years ago.</a:t>
            </a:r>
          </a:p>
          <a:p>
            <a:r>
              <a:rPr lang="en-GB" sz="1200" dirty="0" smtClean="0"/>
              <a:t>Darwin’s collections were sometimes packaged in whatever containers</a:t>
            </a:r>
            <a:r>
              <a:rPr lang="en-GB" sz="1200" baseline="0" dirty="0" smtClean="0"/>
              <a:t> he </a:t>
            </a:r>
            <a:r>
              <a:rPr lang="en-GB" sz="1200" dirty="0" smtClean="0"/>
              <a:t>had to hand, including these pill boxes which were used to protect </a:t>
            </a:r>
            <a:r>
              <a:rPr lang="en-GB" sz="1200" baseline="0" dirty="0" smtClean="0"/>
              <a:t>small geology samples. The trunks full of specimens were </a:t>
            </a:r>
            <a:r>
              <a:rPr lang="en-GB" sz="1200" dirty="0" smtClean="0"/>
              <a:t>sent home regularly via ships that were returning to England. The</a:t>
            </a:r>
            <a:r>
              <a:rPr lang="en-GB" sz="1200" baseline="0" dirty="0" smtClean="0"/>
              <a:t> collections were received first in Cambridge by Professor Henslow, then distributed to other scientific experts who could help to uncover more about the objects that Darwin had sent home.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 1836, Darwin returned to England with a career’s worth of scientific observations.</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With his vast collection of new specimens and</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observations,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became an important member of the British</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scientific community.</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Darwin wrote four books based on the voyage,</a:t>
            </a: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including his popular </a:t>
            </a:r>
            <a:r>
              <a:rPr lang="en-US" sz="1200" i="1" dirty="0" smtClean="0">
                <a:solidFill>
                  <a:srgbClr val="B32B3C"/>
                </a:solidFill>
                <a:latin typeface="Arial Italic" pitchFamily="1" charset="0"/>
                <a:sym typeface="Arial Italic" pitchFamily="1" charset="0"/>
              </a:rPr>
              <a:t>Journal of</a:t>
            </a:r>
            <a:r>
              <a:rPr lang="en-US" sz="1200" i="1" baseline="0" dirty="0" smtClean="0">
                <a:solidFill>
                  <a:srgbClr val="B32B3C"/>
                </a:solidFill>
                <a:latin typeface="Arial Italic" pitchFamily="1" charset="0"/>
                <a:sym typeface="Arial Italic" pitchFamily="1" charset="0"/>
              </a:rPr>
              <a:t> </a:t>
            </a:r>
            <a:r>
              <a:rPr lang="en-US" sz="1200" i="1" dirty="0" smtClean="0">
                <a:solidFill>
                  <a:srgbClr val="B32B3C"/>
                </a:solidFill>
                <a:latin typeface="Arial Italic" pitchFamily="1" charset="0"/>
                <a:sym typeface="Arial Italic" pitchFamily="1" charset="0"/>
              </a:rPr>
              <a:t>Researches </a:t>
            </a:r>
            <a:r>
              <a:rPr lang="en-US" sz="1200" i="0" dirty="0" smtClean="0">
                <a:solidFill>
                  <a:srgbClr val="B32B3C"/>
                </a:solidFill>
                <a:latin typeface="Arial Italic" pitchFamily="1" charset="0"/>
                <a:sym typeface="Arial Italic" pitchFamily="1" charset="0"/>
              </a:rPr>
              <a:t>(later known as </a:t>
            </a:r>
            <a:r>
              <a:rPr lang="en-US" sz="1200" i="1" dirty="0" smtClean="0">
                <a:solidFill>
                  <a:srgbClr val="B32B3C"/>
                </a:solidFill>
                <a:latin typeface="Arial Italic" pitchFamily="1" charset="0"/>
                <a:sym typeface="Arial Italic" pitchFamily="1" charset="0"/>
              </a:rPr>
              <a:t>Voyage of the Beagle</a:t>
            </a:r>
            <a:r>
              <a:rPr lang="en-US" sz="1200" i="0" dirty="0" smtClean="0">
                <a:solidFill>
                  <a:srgbClr val="B32B3C"/>
                </a:solidFill>
                <a:latin typeface="Arial Italic" pitchFamily="1" charset="0"/>
                <a:sym typeface="Arial Italic" pitchFamily="1" charset="0"/>
              </a:rPr>
              <a:t>)</a:t>
            </a:r>
            <a:r>
              <a:rPr lang="en-US" sz="1200" i="0" baseline="0" dirty="0" smtClean="0">
                <a:solidFill>
                  <a:schemeClr val="tx1"/>
                </a:solidFill>
                <a:latin typeface="Arial" pitchFamily="34" charset="0"/>
                <a:cs typeface="Arial" pitchFamily="34" charset="0"/>
                <a:sym typeface="Arial" pitchFamily="34" charset="0"/>
              </a:rPr>
              <a:t>.</a:t>
            </a:r>
            <a:endParaRPr lang="en-US" sz="1200" i="0" dirty="0" smtClean="0">
              <a:latin typeface="Arial" pitchFamily="34" charset="0"/>
              <a:sym typeface="Arial" pitchFamily="34" charset="0"/>
            </a:endParaRPr>
          </a:p>
          <a:p>
            <a:pPr marL="304800" indent="-304800" eaLnBrk="1" hangingPunct="1">
              <a:lnSpc>
                <a:spcPct val="90000"/>
              </a:lnSpc>
              <a:spcBef>
                <a:spcPts val="700"/>
              </a:spcBef>
            </a:pPr>
            <a:r>
              <a:rPr lang="en-US" sz="1200" dirty="0" smtClean="0">
                <a:latin typeface="Arial" pitchFamily="34" charset="0"/>
                <a:cs typeface="Arial" pitchFamily="34" charset="0"/>
                <a:sym typeface="Arial" pitchFamily="34" charset="0"/>
              </a:rPr>
              <a:t>In 1842, he married</a:t>
            </a:r>
            <a:r>
              <a:rPr lang="en-US" sz="1200" baseline="0" dirty="0" smtClean="0">
                <a:latin typeface="Arial" pitchFamily="34" charset="0"/>
                <a:cs typeface="Arial" pitchFamily="34" charset="0"/>
                <a:sym typeface="Arial" pitchFamily="34" charset="0"/>
              </a:rPr>
              <a:t> Emma Wedgwood and they soon moved to Down House in Kent. They raised a family (ten children, of whom seven</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survived to adulthood). Darwin worked and carried out most of his research at home, often enlisting the help of his family. Down House</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became Darwin’s science lab as well as his home. </a:t>
            </a:r>
            <a:endParaRPr lang="en-US" sz="1200" dirty="0" smtClean="0">
              <a:latin typeface="Arial" pitchFamily="34" charset="0"/>
              <a:cs typeface="Arial" pitchFamily="34" charset="0"/>
              <a:sym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rgbClr val="F3BD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495300" y="3592813"/>
            <a:ext cx="8915400"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a:off x="495300" y="2120189"/>
            <a:ext cx="8915400" cy="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96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1269263" y="1600201"/>
            <a:ext cx="8373954" cy="3748457"/>
          </a:xfrm>
        </p:spPr>
        <p:txBody>
          <a:bodyPr>
            <a:normAutofit/>
          </a:bodyPr>
          <a:lstStyle>
            <a:lvl1pPr marL="0" indent="0">
              <a:buNone/>
              <a:defRPr sz="1600" spc="-100">
                <a:solidFill>
                  <a:srgbClr val="F3BD48"/>
                </a:solidFill>
              </a:defRPr>
            </a:lvl1pPr>
          </a:lstStyle>
          <a:p>
            <a:pPr lvl="0"/>
            <a:r>
              <a:rPr lang="en-GB" dirty="0" smtClean="0"/>
              <a:t>Images</a:t>
            </a:r>
          </a:p>
          <a:p>
            <a:pPr lvl="0"/>
            <a:r>
              <a:rPr lang="en-GB" dirty="0" smtClean="0"/>
              <a:t>Slide 1:  Click to edit text here</a:t>
            </a:r>
          </a:p>
        </p:txBody>
      </p:sp>
      <p:sp>
        <p:nvSpPr>
          <p:cNvPr id="11" name="Title 1"/>
          <p:cNvSpPr>
            <a:spLocks noGrp="1"/>
          </p:cNvSpPr>
          <p:nvPr>
            <p:ph type="title" hasCustomPrompt="1"/>
          </p:nvPr>
        </p:nvSpPr>
        <p:spPr>
          <a:xfrm>
            <a:off x="1269263" y="274638"/>
            <a:ext cx="8373954" cy="1143000"/>
          </a:xfrm>
        </p:spPr>
        <p:txBody>
          <a:bodyPr/>
          <a:lstStyle>
            <a:lvl1pPr algn="r">
              <a:defRPr/>
            </a:lvl1pPr>
          </a:lstStyle>
          <a:p>
            <a:r>
              <a:rPr lang="en-GB" dirty="0" smtClean="0"/>
              <a:t>Acknowledgements</a:t>
            </a:r>
            <a:endParaRPr lang="en-US" dirty="0"/>
          </a:p>
        </p:txBody>
      </p:sp>
      <p:cxnSp>
        <p:nvCxnSpPr>
          <p:cNvPr id="12" name="Straight Connector 11"/>
          <p:cNvCxnSpPr/>
          <p:nvPr userDrawn="1"/>
        </p:nvCxnSpPr>
        <p:spPr>
          <a:xfrm>
            <a:off x="1269263"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
        <p:nvSpPr>
          <p:cNvPr id="2" name="TextBox 1"/>
          <p:cNvSpPr txBox="1"/>
          <p:nvPr userDrawn="1"/>
        </p:nvSpPr>
        <p:spPr>
          <a:xfrm>
            <a:off x="1269263" y="5447045"/>
            <a:ext cx="8373955" cy="600164"/>
          </a:xfrm>
          <a:prstGeom prst="rect">
            <a:avLst/>
          </a:prstGeom>
          <a:noFill/>
        </p:spPr>
        <p:txBody>
          <a:bodyPr wrap="square" rtlCol="0">
            <a:spAutoFit/>
          </a:bodyPr>
          <a:lstStyle/>
          <a:p>
            <a:pPr marL="0" algn="r">
              <a:spcBef>
                <a:spcPts val="600"/>
              </a:spcBef>
            </a:pPr>
            <a:r>
              <a:rPr lang="en-US" sz="1400" kern="1200" spc="0" dirty="0" smtClean="0">
                <a:solidFill>
                  <a:srgbClr val="F3BD48"/>
                </a:solidFill>
                <a:latin typeface="Myriad Pro"/>
              </a:rPr>
              <a:t>This resource has been produced by the Darwin Correspondence Project</a:t>
            </a:r>
          </a:p>
          <a:p>
            <a:pPr marL="0" algn="r">
              <a:spcBef>
                <a:spcPts val="600"/>
              </a:spcBef>
            </a:pPr>
            <a:r>
              <a:rPr lang="en-US" sz="1400" kern="1200" spc="0" dirty="0" smtClean="0">
                <a:solidFill>
                  <a:srgbClr val="F3BD48"/>
                </a:solidFill>
                <a:latin typeface="Myriad Pro"/>
              </a:rPr>
              <a:t>www.darwinproject.ac.uk</a:t>
            </a:r>
            <a:endParaRPr lang="en-US" sz="1400" kern="1200" spc="0" dirty="0">
              <a:solidFill>
                <a:srgbClr val="F3BD48"/>
              </a:solidFill>
              <a:latin typeface="Myriad Pro"/>
            </a:endParaRPr>
          </a:p>
        </p:txBody>
      </p:sp>
    </p:spTree>
    <p:extLst>
      <p:ext uri="{BB962C8B-B14F-4D97-AF65-F5344CB8AC3E}">
        <p14:creationId xmlns:p14="http://schemas.microsoft.com/office/powerpoint/2010/main" xmlns="" val="18782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09513" y="1590438"/>
            <a:ext cx="38337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1269263" y="1590438"/>
            <a:ext cx="4354513" cy="4525963"/>
          </a:xfrm>
          <a:ln w="38100" cap="rnd" cmpd="sng">
            <a:solidFill>
              <a:srgbClr val="F3BD48"/>
            </a:solidFill>
          </a:ln>
        </p:spPr>
        <p:txBody>
          <a:bodyPr/>
          <a:lstStyle/>
          <a:p>
            <a:r>
              <a:rPr lang="en-US" dirty="0" smtClean="0"/>
              <a:t>Click icon to add picture</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8067" y="1600201"/>
            <a:ext cx="4375150" cy="4525963"/>
          </a:xfrm>
          <a:ln w="38100" cap="rnd" cmpd="sng">
            <a:solidFill>
              <a:srgbClr val="F3BD48"/>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1269263" y="1598869"/>
            <a:ext cx="38209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1" name="Straight Connector 10"/>
          <p:cNvCxnSpPr/>
          <p:nvPr userDrawn="1"/>
        </p:nvCxnSpPr>
        <p:spPr>
          <a:xfrm>
            <a:off x="1269263"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userDrawn="1"/>
        </p:nvCxnSpPr>
        <p:spPr>
          <a:xfrm flipV="1">
            <a:off x="1269263"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69263" y="1600201"/>
            <a:ext cx="837395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183424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0"/>
          </p:nvPr>
        </p:nvSpPr>
        <p:spPr>
          <a:xfrm>
            <a:off x="1269263" y="2006726"/>
            <a:ext cx="3600000" cy="3600000"/>
          </a:xfrm>
          <a:prstGeom prst="ellipse">
            <a:avLst/>
          </a:prstGeom>
          <a:noFill/>
          <a:ln w="38100" cmpd="sng">
            <a:solidFill>
              <a:srgbClr val="F3BD48"/>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7" name="Straight Connector 16"/>
          <p:cNvCxnSpPr/>
          <p:nvPr userDrawn="1"/>
        </p:nvCxnSpPr>
        <p:spPr>
          <a:xfrm>
            <a:off x="1269263"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userDrawn="1"/>
        </p:nvCxnSpPr>
        <p:spPr>
          <a:xfrm flipV="1">
            <a:off x="1269263"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38168" y="3148626"/>
            <a:ext cx="3600000" cy="3600000"/>
          </a:xfrm>
          <a:prstGeom prst="ellipse">
            <a:avLst/>
          </a:prstGeom>
          <a:noFill/>
          <a:ln w="38100" cmpd="sng">
            <a:solidFill>
              <a:srgbClr val="F3BD48"/>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9"/>
          <p:cNvSpPr>
            <a:spLocks noGrp="1"/>
          </p:cNvSpPr>
          <p:nvPr>
            <p:ph type="pic" sz="quarter" idx="11"/>
          </p:nvPr>
        </p:nvSpPr>
        <p:spPr>
          <a:xfrm>
            <a:off x="6043217" y="1605639"/>
            <a:ext cx="3600000" cy="3600000"/>
          </a:xfrm>
          <a:prstGeom prst="ellipse">
            <a:avLst/>
          </a:prstGeom>
          <a:noFill/>
          <a:ln w="38100" cmpd="sng">
            <a:solidFill>
              <a:srgbClr val="F3BD48"/>
            </a:solidFill>
          </a:ln>
          <a:effectLst/>
        </p:spPr>
        <p:txBody>
          <a:bodyPr/>
          <a:lstStyle/>
          <a:p>
            <a:r>
              <a:rPr lang="en-US" dirty="0" smtClean="0"/>
              <a:t>Click icon to add picture</a:t>
            </a:r>
            <a:endParaRPr lang="en-US" dirty="0"/>
          </a:p>
        </p:txBody>
      </p:sp>
      <p:sp>
        <p:nvSpPr>
          <p:cNvPr id="14" name="Picture Placeholder 9"/>
          <p:cNvSpPr>
            <a:spLocks noGrp="1"/>
          </p:cNvSpPr>
          <p:nvPr>
            <p:ph type="pic" sz="quarter" idx="12"/>
          </p:nvPr>
        </p:nvSpPr>
        <p:spPr>
          <a:xfrm>
            <a:off x="1033119" y="1616746"/>
            <a:ext cx="3600000" cy="3600000"/>
          </a:xfrm>
          <a:prstGeom prst="ellipse">
            <a:avLst/>
          </a:prstGeom>
          <a:noFill/>
          <a:ln w="38100" cmpd="sng">
            <a:solidFill>
              <a:srgbClr val="F3BD48"/>
            </a:solidFill>
          </a:ln>
          <a:effectLst/>
        </p:spPr>
        <p:txBody>
          <a:bodyPr/>
          <a:lstStyle/>
          <a:p>
            <a:r>
              <a:rPr lang="en-US" dirty="0" smtClean="0"/>
              <a:t>Click icon to add picture</a:t>
            </a:r>
            <a:endParaRPr lang="en-US" dirty="0"/>
          </a:p>
        </p:txBody>
      </p:sp>
      <p:sp>
        <p:nvSpPr>
          <p:cNvPr id="19"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20" name="Straight Connector 19"/>
          <p:cNvCxnSpPr/>
          <p:nvPr userDrawn="1"/>
        </p:nvCxnSpPr>
        <p:spPr>
          <a:xfrm>
            <a:off x="1269263"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userDrawn="1"/>
        </p:nvCxnSpPr>
        <p:spPr>
          <a:xfrm flipV="1">
            <a:off x="1269263"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406193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F3BD48"/>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293040"/>
            <a:ext cx="1123200" cy="1124599"/>
          </a:xfrm>
          <a:prstGeom prst="ellipse">
            <a:avLst/>
          </a:prstGeom>
          <a:noFill/>
          <a:ln w="38100" cmpd="sng">
            <a:solidFill>
              <a:srgbClr val="F3BD48"/>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231089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270" y="274638"/>
            <a:ext cx="8373954"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71" y="1645742"/>
            <a:ext cx="8373954" cy="4472123"/>
          </a:xfrm>
          <a:ln w="38100" cap="rnd" cmpd="sng">
            <a:solidFill>
              <a:srgbClr val="F3BD48"/>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71"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70"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8110804" y="279455"/>
            <a:ext cx="1123200" cy="1124599"/>
          </a:xfrm>
          <a:prstGeom prst="ellipse">
            <a:avLst/>
          </a:prstGeom>
          <a:noFill/>
          <a:ln w="38100" cmpd="sng">
            <a:solidFill>
              <a:srgbClr val="F3BD48"/>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212266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F3BD48"/>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F3BD48"/>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F3BD48"/>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1645742"/>
            <a:ext cx="1800000" cy="1800000"/>
          </a:xfrm>
          <a:prstGeom prst="ellipse">
            <a:avLst/>
          </a:prstGeom>
          <a:noFill/>
          <a:ln w="38100" cmpd="sng">
            <a:solidFill>
              <a:srgbClr val="F3BD48"/>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1"/>
          </a:xfrm>
          <a:prstGeom prst="rect">
            <a:avLst/>
          </a:prstGeom>
        </p:spPr>
      </p:pic>
    </p:spTree>
    <p:extLst>
      <p:ext uri="{BB962C8B-B14F-4D97-AF65-F5344CB8AC3E}">
        <p14:creationId xmlns:p14="http://schemas.microsoft.com/office/powerpoint/2010/main" xmlns="" val="3658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DCP-logo.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38094" y="6235019"/>
            <a:ext cx="2184000" cy="543640"/>
          </a:xfrm>
          <a:prstGeom prst="rect">
            <a:avLst/>
          </a:prstGeom>
          <a:ln w="76200" cmpd="sng">
            <a:solidFill>
              <a:schemeClr val="bg1"/>
            </a:solidFill>
          </a:ln>
        </p:spPr>
      </p:pic>
    </p:spTree>
    <p:extLst>
      <p:ext uri="{BB962C8B-B14F-4D97-AF65-F5344CB8AC3E}">
        <p14:creationId xmlns:p14="http://schemas.microsoft.com/office/powerpoint/2010/main" xmlns="" val="3371476190"/>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6" r:id="rId3"/>
    <p:sldLayoutId id="2147483700" r:id="rId4"/>
    <p:sldLayoutId id="2147483697" r:id="rId5"/>
    <p:sldLayoutId id="2147483704" r:id="rId6"/>
    <p:sldLayoutId id="2147483702" r:id="rId7"/>
    <p:sldLayoutId id="2147483703" r:id="rId8"/>
    <p:sldLayoutId id="2147483706" r:id="rId9"/>
    <p:sldLayoutId id="2147483705" r:id="rId10"/>
  </p:sldLayoutIdLst>
  <p:txStyles>
    <p:titleStyle>
      <a:lvl1pPr algn="ctr" defTabSz="457200" rtl="0" eaLnBrk="1" latinLnBrk="0" hangingPunct="1">
        <a:spcBef>
          <a:spcPct val="0"/>
        </a:spcBef>
        <a:buNone/>
        <a:defRPr sz="4400" b="0" i="0" kern="1200" spc="-1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Darwin’s offer of a lifetime</a:t>
            </a:r>
            <a:endParaRPr lang="en-US" dirty="0"/>
          </a:p>
        </p:txBody>
      </p:sp>
      <p:sp>
        <p:nvSpPr>
          <p:cNvPr id="3" name="Subtitle 2"/>
          <p:cNvSpPr>
            <a:spLocks noGrp="1"/>
          </p:cNvSpPr>
          <p:nvPr>
            <p:ph type="subTitle" idx="1"/>
          </p:nvPr>
        </p:nvSpPr>
        <p:spPr/>
        <p:txBody>
          <a:bodyPr/>
          <a:lstStyle/>
          <a:p>
            <a:r>
              <a:rPr lang="en-US" dirty="0" smtClean="0"/>
              <a:t>Topic: </a:t>
            </a:r>
            <a:r>
              <a:rPr lang="en-US" dirty="0"/>
              <a:t>E</a:t>
            </a:r>
            <a:r>
              <a:rPr lang="en-US" dirty="0" smtClean="0"/>
              <a:t>nglish</a:t>
            </a:r>
          </a:p>
          <a:p>
            <a:r>
              <a:rPr lang="en-US" dirty="0" smtClean="0"/>
              <a:t>Ages: 11-14</a:t>
            </a:r>
          </a:p>
          <a:p>
            <a:r>
              <a:rPr lang="en-US" dirty="0"/>
              <a:t>Key stage 3</a:t>
            </a:r>
          </a:p>
          <a:p>
            <a:endParaRPr lang="en-US" dirty="0" smtClean="0"/>
          </a:p>
        </p:txBody>
      </p:sp>
      <p:pic>
        <p:nvPicPr>
          <p:cNvPr id="1026" name="Picture 2" descr="G:\Sally1\Secondary schools\Powerpoint-Templates\Dots-0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1821" y="0"/>
            <a:ext cx="79341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055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KEYNES-M-00002-00027-000-00001.jpg"/>
          <p:cNvPicPr>
            <a:picLocks noGrp="1" noChangeAspect="1"/>
          </p:cNvPicPr>
          <p:nvPr>
            <p:ph sz="half" idx="2"/>
          </p:nvPr>
        </p:nvPicPr>
        <p:blipFill>
          <a:blip r:embed="rId3"/>
          <a:stretch>
            <a:fillRect/>
          </a:stretch>
        </p:blipFill>
        <p:spPr>
          <a:xfrm>
            <a:off x="5035550" y="1675606"/>
            <a:ext cx="4375150" cy="4375150"/>
          </a:xfrm>
          <a:ln w="38100">
            <a:solidFill>
              <a:srgbClr val="F3BD48"/>
            </a:solidFill>
          </a:ln>
        </p:spPr>
      </p:pic>
      <p:pic>
        <p:nvPicPr>
          <p:cNvPr id="5" name="Picture Placeholder 4" descr="MS-DAR-00225-000-00119.jpg"/>
          <p:cNvPicPr>
            <a:picLocks noGrp="1" noChangeAspect="1"/>
          </p:cNvPicPr>
          <p:nvPr>
            <p:ph type="pic" sz="quarter" idx="10"/>
          </p:nvPr>
        </p:nvPicPr>
        <p:blipFill>
          <a:blip r:embed="rId4"/>
          <a:srcRect t="9682" b="9682"/>
          <a:stretch>
            <a:fillRect/>
          </a:stretch>
        </p:blipFill>
        <p:spPr/>
      </p:pic>
      <p:sp>
        <p:nvSpPr>
          <p:cNvPr id="4" name="Title 3"/>
          <p:cNvSpPr>
            <a:spLocks noGrp="1"/>
          </p:cNvSpPr>
          <p:nvPr>
            <p:ph type="title"/>
          </p:nvPr>
        </p:nvSpPr>
        <p:spPr/>
        <p:txBody>
          <a:bodyPr/>
          <a:lstStyle/>
          <a:p>
            <a:pPr algn="ctr"/>
            <a:r>
              <a:rPr lang="en-GB" dirty="0" smtClean="0"/>
              <a:t>Evolution and beyond</a:t>
            </a:r>
            <a:endParaRPr lang="en-GB"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GB" sz="1600" b="1" dirty="0" smtClean="0"/>
              <a:t>Images</a:t>
            </a:r>
          </a:p>
          <a:p>
            <a:pPr>
              <a:buNone/>
            </a:pPr>
            <a:r>
              <a:rPr lang="en-GB" sz="1800" dirty="0" smtClean="0"/>
              <a:t>Slide 2: 	 Artwork based on sketch of Darwin by George Richmond held at </a:t>
            </a:r>
            <a:r>
              <a:rPr lang="en-GB" sz="1800" dirty="0" smtClean="0"/>
              <a:t>				Cambridge University </a:t>
            </a:r>
            <a:r>
              <a:rPr lang="en-GB" sz="1800" dirty="0" smtClean="0"/>
              <a:t>Library, DAR 225:119, DAR 14.6</a:t>
            </a:r>
          </a:p>
          <a:p>
            <a:pPr>
              <a:buNone/>
            </a:pPr>
            <a:r>
              <a:rPr lang="en-GB" sz="1800" dirty="0" smtClean="0"/>
              <a:t>Slide 3:	Cambridge University Library </a:t>
            </a:r>
          </a:p>
          <a:p>
            <a:pPr>
              <a:buNone/>
            </a:pPr>
            <a:r>
              <a:rPr lang="en-GB" sz="1800" dirty="0" smtClean="0"/>
              <a:t>Slide 4: 	US National Library of Medicine IMH (B014334), CUL (DAR 97: B4)</a:t>
            </a:r>
          </a:p>
          <a:p>
            <a:pPr>
              <a:buNone/>
            </a:pPr>
            <a:r>
              <a:rPr lang="en-GB" sz="1800" dirty="0" smtClean="0"/>
              <a:t>Slide </a:t>
            </a:r>
            <a:r>
              <a:rPr lang="en-GB" sz="1800" dirty="0" smtClean="0"/>
              <a:t>5: 	Robert </a:t>
            </a:r>
            <a:r>
              <a:rPr lang="en-GB" sz="1800" dirty="0" err="1" smtClean="0"/>
              <a:t>FitzRoy</a:t>
            </a:r>
            <a:r>
              <a:rPr lang="en-GB" sz="1800" dirty="0" smtClean="0"/>
              <a:t> </a:t>
            </a:r>
            <a:r>
              <a:rPr lang="en-GB" sz="1800" dirty="0" smtClean="0"/>
              <a:t>(NPG </a:t>
            </a:r>
            <a:r>
              <a:rPr lang="en-GB" sz="1800" dirty="0" smtClean="0"/>
              <a:t>x </a:t>
            </a:r>
            <a:r>
              <a:rPr lang="en-GB" sz="1800" dirty="0" smtClean="0"/>
              <a:t>128426), © </a:t>
            </a:r>
            <a:r>
              <a:rPr lang="en-GB" sz="1800" dirty="0" smtClean="0"/>
              <a:t>National </a:t>
            </a:r>
            <a:r>
              <a:rPr lang="en-GB" sz="1800" smtClean="0"/>
              <a:t>Portrait </a:t>
            </a:r>
            <a:r>
              <a:rPr lang="en-GB" sz="1800" smtClean="0"/>
              <a:t>Gallery, </a:t>
            </a:r>
            <a:r>
              <a:rPr lang="en-GB" sz="1800" dirty="0" smtClean="0"/>
              <a:t>London </a:t>
            </a:r>
          </a:p>
          <a:p>
            <a:pPr>
              <a:buNone/>
            </a:pPr>
            <a:r>
              <a:rPr lang="en-GB" sz="1800" dirty="0" smtClean="0"/>
              <a:t>			(CC by-NC-ND 3.0), HMS </a:t>
            </a:r>
            <a:r>
              <a:rPr lang="en-GB" sz="1800" i="1" dirty="0" smtClean="0"/>
              <a:t>Beagle</a:t>
            </a:r>
            <a:r>
              <a:rPr lang="en-GB" sz="1800" dirty="0" smtClean="0"/>
              <a:t>, courtesy of Simon Keynes</a:t>
            </a:r>
          </a:p>
          <a:p>
            <a:pPr>
              <a:buNone/>
            </a:pPr>
            <a:r>
              <a:rPr lang="en-GB" sz="1800" dirty="0" smtClean="0"/>
              <a:t>Slide 6:	Dr Robert  </a:t>
            </a:r>
            <a:r>
              <a:rPr lang="en-GB" sz="1800" dirty="0" err="1" smtClean="0"/>
              <a:t>Waring</a:t>
            </a:r>
            <a:r>
              <a:rPr lang="en-GB" sz="1800" dirty="0" smtClean="0"/>
              <a:t> Darwin, oil by W.W </a:t>
            </a:r>
            <a:r>
              <a:rPr lang="en-GB" sz="1800" dirty="0" err="1" smtClean="0"/>
              <a:t>Oulessl</a:t>
            </a:r>
            <a:r>
              <a:rPr lang="en-GB" sz="1800" dirty="0" smtClean="0"/>
              <a:t>. (SHYMS:FA/1991/033/2</a:t>
            </a:r>
            <a:r>
              <a:rPr lang="en-GB" sz="1800" dirty="0" smtClean="0"/>
              <a:t>) </a:t>
            </a:r>
            <a:r>
              <a:rPr lang="en-GB" sz="1800" dirty="0" smtClean="0"/>
              <a:t>		</a:t>
            </a:r>
            <a:r>
              <a:rPr lang="en-GB" sz="1800" dirty="0" smtClean="0"/>
              <a:t>	©</a:t>
            </a:r>
            <a:r>
              <a:rPr lang="en-GB" sz="1800" dirty="0" smtClean="0"/>
              <a:t>Shrewsbury Museums service, </a:t>
            </a:r>
            <a:r>
              <a:rPr lang="en-GB" sz="1800" dirty="0" smtClean="0"/>
              <a:t>CUL </a:t>
            </a:r>
            <a:r>
              <a:rPr lang="en-GB" sz="1800" dirty="0" smtClean="0"/>
              <a:t>(DAR 97: B10)</a:t>
            </a:r>
          </a:p>
          <a:p>
            <a:pPr>
              <a:buNone/>
            </a:pPr>
            <a:r>
              <a:rPr lang="en-GB" sz="1800" dirty="0" smtClean="0"/>
              <a:t>Slide 7: 	</a:t>
            </a:r>
            <a:r>
              <a:rPr lang="en-GB" sz="1800" dirty="0" smtClean="0"/>
              <a:t>CUL), </a:t>
            </a:r>
            <a:r>
              <a:rPr lang="en-GB" sz="1800" dirty="0" smtClean="0"/>
              <a:t>Map data by Free Vector Maps </a:t>
            </a:r>
          </a:p>
          <a:p>
            <a:pPr>
              <a:buNone/>
            </a:pPr>
            <a:r>
              <a:rPr lang="en-GB" sz="1800" dirty="0" smtClean="0"/>
              <a:t>Slide 8: 	</a:t>
            </a:r>
            <a:r>
              <a:rPr lang="en-GB" sz="1800" dirty="0" smtClean="0"/>
              <a:t>Images from collections at Cambridge University Museum of Zoology/ </a:t>
            </a:r>
            <a:r>
              <a:rPr lang="en-GB" sz="1800" dirty="0" smtClean="0"/>
              <a:t>			Sedgwick Museum</a:t>
            </a:r>
            <a:r>
              <a:rPr lang="en-GB" sz="1800" dirty="0" smtClean="0"/>
              <a:t>, artist impression of </a:t>
            </a:r>
            <a:r>
              <a:rPr lang="en-GB" sz="1800" dirty="0" err="1" smtClean="0"/>
              <a:t>Megatherium</a:t>
            </a:r>
            <a:r>
              <a:rPr lang="en-GB" sz="1800" dirty="0" smtClean="0"/>
              <a:t>, CUL</a:t>
            </a:r>
          </a:p>
          <a:p>
            <a:pPr>
              <a:buNone/>
            </a:pPr>
            <a:r>
              <a:rPr lang="en-GB" sz="1800" dirty="0" smtClean="0"/>
              <a:t>Slide 9</a:t>
            </a:r>
            <a:r>
              <a:rPr lang="en-GB" sz="1800" dirty="0" smtClean="0"/>
              <a:t>: </a:t>
            </a:r>
            <a:r>
              <a:rPr lang="en-GB" sz="1800" dirty="0" smtClean="0"/>
              <a:t>	</a:t>
            </a:r>
            <a:r>
              <a:rPr lang="en-GB" sz="1800" dirty="0" smtClean="0"/>
              <a:t>CUL</a:t>
            </a:r>
            <a:r>
              <a:rPr lang="en-GB" sz="1800" dirty="0" smtClean="0"/>
              <a:t>, artwork based on DAR 233.1:17,  Keynes.M.2.27, DAR 233.2.18</a:t>
            </a:r>
          </a:p>
          <a:p>
            <a:pPr>
              <a:buNone/>
            </a:pPr>
            <a:r>
              <a:rPr lang="en-GB" sz="1800" dirty="0" smtClean="0"/>
              <a:t>Slide </a:t>
            </a:r>
            <a:r>
              <a:rPr lang="en-GB" sz="1800" dirty="0" smtClean="0"/>
              <a:t>10:  	</a:t>
            </a:r>
            <a:r>
              <a:rPr lang="en-GB" sz="1800" dirty="0" smtClean="0"/>
              <a:t>CUL </a:t>
            </a:r>
            <a:r>
              <a:rPr lang="en-GB" sz="1800" dirty="0" smtClean="0"/>
              <a:t>(</a:t>
            </a:r>
            <a:r>
              <a:rPr lang="en-GB" sz="1800" dirty="0" smtClean="0"/>
              <a:t>DAR-225:119, </a:t>
            </a:r>
            <a:r>
              <a:rPr lang="en-GB" sz="1800" dirty="0" smtClean="0"/>
              <a:t>Keynes.M2.27)</a:t>
            </a:r>
          </a:p>
          <a:p>
            <a:pPr>
              <a:buNone/>
            </a:pPr>
            <a:r>
              <a:rPr lang="en-GB" sz="1600" dirty="0" smtClean="0"/>
              <a:t>	</a:t>
            </a:r>
            <a:endParaRPr lang="en-GB" sz="1600" dirty="0"/>
          </a:p>
        </p:txBody>
      </p:sp>
      <p:sp>
        <p:nvSpPr>
          <p:cNvPr id="3" name="Title 2"/>
          <p:cNvSpPr>
            <a:spLocks noGrp="1"/>
          </p:cNvSpPr>
          <p:nvPr>
            <p:ph type="title"/>
          </p:nvPr>
        </p:nvSpPr>
        <p:spPr/>
        <p:txBody>
          <a:bodyPr/>
          <a:lstStyle/>
          <a:p>
            <a:pPr algn="ctr"/>
            <a:r>
              <a:rPr lang="en-GB" dirty="0" smtClean="0"/>
              <a:t>Acknowledgements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S-DAR-00225-000-00119.jpg"/>
          <p:cNvPicPr>
            <a:picLocks noGrp="1" noChangeAspect="1"/>
          </p:cNvPicPr>
          <p:nvPr>
            <p:ph type="pic" sz="quarter" idx="12"/>
          </p:nvPr>
        </p:nvPicPr>
        <p:blipFill>
          <a:blip r:embed="rId3"/>
          <a:srcRect t="10278" b="10278"/>
          <a:stretch>
            <a:fillRect/>
          </a:stretch>
        </p:blipFill>
        <p:spPr>
          <a:xfrm>
            <a:off x="1269263" y="1458000"/>
            <a:ext cx="3652838" cy="3600450"/>
          </a:xfrm>
        </p:spPr>
      </p:pic>
      <p:sp>
        <p:nvSpPr>
          <p:cNvPr id="5" name="Title 4"/>
          <p:cNvSpPr>
            <a:spLocks noGrp="1"/>
          </p:cNvSpPr>
          <p:nvPr>
            <p:ph type="title"/>
          </p:nvPr>
        </p:nvSpPr>
        <p:spPr/>
        <p:txBody>
          <a:bodyPr/>
          <a:lstStyle/>
          <a:p>
            <a:pPr algn="ctr"/>
            <a:r>
              <a:rPr lang="en-GB" dirty="0" smtClean="0"/>
              <a:t>Who was Charles Darwin?</a:t>
            </a:r>
            <a:endParaRPr lang="en-GB" dirty="0"/>
          </a:p>
        </p:txBody>
      </p:sp>
      <p:pic>
        <p:nvPicPr>
          <p:cNvPr id="8" name="Picture Placeholder 7" descr="MS-DAR-00141-000-00006-r4.jpg"/>
          <p:cNvPicPr>
            <a:picLocks noGrp="1" noChangeAspect="1"/>
          </p:cNvPicPr>
          <p:nvPr>
            <p:ph type="pic" sz="quarter" idx="11"/>
          </p:nvPr>
        </p:nvPicPr>
        <p:blipFill>
          <a:blip r:embed="rId4"/>
          <a:srcRect t="15080" b="15080"/>
          <a:stretch>
            <a:fillRect/>
          </a:stretch>
        </p:blipFill>
        <p:spPr>
          <a:xfrm>
            <a:off x="6043217" y="1458000"/>
            <a:ext cx="3600000" cy="3600000"/>
          </a:xfrm>
        </p:spPr>
      </p:pic>
      <p:pic>
        <p:nvPicPr>
          <p:cNvPr id="12" name="Picture Placeholder 11" descr="Richmond_Darwin-sketch-1839-coloured-smaller.jpg"/>
          <p:cNvPicPr>
            <a:picLocks noGrp="1" noChangeAspect="1"/>
          </p:cNvPicPr>
          <p:nvPr>
            <p:ph type="pic" sz="quarter" idx="10"/>
          </p:nvPr>
        </p:nvPicPr>
        <p:blipFill>
          <a:blip r:embed="rId5"/>
          <a:srcRect t="12825" b="12825"/>
          <a:stretch>
            <a:fillRect/>
          </a:stretch>
        </p:blipFill>
        <p:spPr/>
      </p:pic>
    </p:spTree>
    <p:extLst>
      <p:ext uri="{BB962C8B-B14F-4D97-AF65-F5344CB8AC3E}">
        <p14:creationId xmlns:p14="http://schemas.microsoft.com/office/powerpoint/2010/main" xmlns="" val="1005410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Darwin as a young man</a:t>
            </a:r>
            <a:endParaRPr lang="en-GB" dirty="0"/>
          </a:p>
        </p:txBody>
      </p:sp>
      <p:pic>
        <p:nvPicPr>
          <p:cNvPr id="7" name="Picture Placeholder 6" descr="Richmond_Darwin-sketch-1839-coloured-smaller.jpg"/>
          <p:cNvPicPr>
            <a:picLocks noGrp="1" noChangeAspect="1"/>
          </p:cNvPicPr>
          <p:nvPr>
            <p:ph type="pic" sz="quarter" idx="10"/>
          </p:nvPr>
        </p:nvPicPr>
        <p:blipFill>
          <a:blip r:embed="rId3"/>
          <a:srcRect t="12894" b="12894"/>
          <a:stretch>
            <a:fillRect/>
          </a:stretch>
        </p:blipFill>
        <p:spPr>
          <a:xfrm>
            <a:off x="1361968" y="1822546"/>
            <a:ext cx="3908334" cy="4062217"/>
          </a:xfrm>
        </p:spPr>
      </p:pic>
      <p:pic>
        <p:nvPicPr>
          <p:cNvPr id="2" name="Content Placeholder 1"/>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5958974" y="1590675"/>
            <a:ext cx="3534777" cy="4525963"/>
          </a:xfrm>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58974" y="1590674"/>
            <a:ext cx="3534777"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dirty="0" smtClean="0"/>
              <a:t>The offer to join a voyage of a lifetime</a:t>
            </a:r>
            <a:endParaRPr lang="en-GB" dirty="0"/>
          </a:p>
        </p:txBody>
      </p:sp>
      <p:pic>
        <p:nvPicPr>
          <p:cNvPr id="12" name="Picture Placeholder 11" descr="HENSLOW-J-S-01-02235.jpg"/>
          <p:cNvPicPr>
            <a:picLocks noGrp="1" noChangeAspect="1"/>
          </p:cNvPicPr>
          <p:nvPr>
            <p:ph type="pic" sz="quarter" idx="10"/>
          </p:nvPr>
        </p:nvPicPr>
        <p:blipFill>
          <a:blip r:embed="rId3"/>
          <a:srcRect t="8782" b="8782"/>
          <a:stretch>
            <a:fillRect/>
          </a:stretch>
        </p:blipFill>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5393382" y="1701800"/>
            <a:ext cx="3659485" cy="4525963"/>
          </a:xfrm>
          <a:ln w="38100">
            <a:solidFill>
              <a:srgbClr val="F3BD48"/>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eynes_beagle_model.jpg"/>
          <p:cNvPicPr>
            <a:picLocks noGrp="1" noChangeAspect="1"/>
          </p:cNvPicPr>
          <p:nvPr>
            <p:ph sz="half" idx="2"/>
          </p:nvPr>
        </p:nvPicPr>
        <p:blipFill>
          <a:blip r:embed="rId3"/>
          <a:srcRect b="6157"/>
          <a:stretch>
            <a:fillRect/>
          </a:stretch>
        </p:blipFill>
        <p:spPr>
          <a:xfrm>
            <a:off x="5321808" y="2002570"/>
            <a:ext cx="4088892" cy="3837121"/>
          </a:xfrm>
          <a:ln w="38100">
            <a:solidFill>
              <a:srgbClr val="F3BD48"/>
            </a:solidFill>
          </a:ln>
        </p:spPr>
      </p:pic>
      <p:sp>
        <p:nvSpPr>
          <p:cNvPr id="4" name="Title 3"/>
          <p:cNvSpPr>
            <a:spLocks noGrp="1"/>
          </p:cNvSpPr>
          <p:nvPr>
            <p:ph type="title"/>
          </p:nvPr>
        </p:nvSpPr>
        <p:spPr/>
        <p:txBody>
          <a:bodyPr/>
          <a:lstStyle/>
          <a:p>
            <a:pPr algn="ctr"/>
            <a:r>
              <a:rPr lang="en-GB" dirty="0" smtClean="0"/>
              <a:t>Captain FitzRoy and HMS </a:t>
            </a:r>
            <a:r>
              <a:rPr lang="en-GB" i="1" dirty="0" smtClean="0"/>
              <a:t>Beagle</a:t>
            </a:r>
            <a:r>
              <a:rPr lang="en-GB" dirty="0" smtClean="0"/>
              <a:t> </a:t>
            </a:r>
            <a:endParaRPr lang="en-GB" dirty="0"/>
          </a:p>
        </p:txBody>
      </p:sp>
      <p:pic>
        <p:nvPicPr>
          <p:cNvPr id="8" name="Picture Placeholder 7"/>
          <p:cNvPicPr>
            <a:picLocks noGrp="1" noChangeAspect="1"/>
          </p:cNvPicPr>
          <p:nvPr>
            <p:ph type="pic" sz="quarter" idx="10"/>
          </p:nvPr>
        </p:nvPicPr>
        <p:blipFill>
          <a:blip r:embed="rId4">
            <a:extLst>
              <a:ext uri="{28A0092B-C50C-407E-A947-70E740481C1C}">
                <a14:useLocalDpi xmlns:a14="http://schemas.microsoft.com/office/drawing/2010/main" xmlns="" val="0"/>
              </a:ext>
            </a:extLst>
          </a:blip>
          <a:srcRect t="2858" b="2858"/>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ather_objections.jpg"/>
          <p:cNvPicPr>
            <a:picLocks noGrp="1" noChangeAspect="1"/>
          </p:cNvPicPr>
          <p:nvPr>
            <p:ph sz="half" idx="1"/>
          </p:nvPr>
        </p:nvPicPr>
        <p:blipFill>
          <a:blip r:embed="rId3"/>
          <a:srcRect l="25432"/>
          <a:stretch>
            <a:fillRect/>
          </a:stretch>
        </p:blipFill>
        <p:spPr>
          <a:xfrm>
            <a:off x="5694218" y="1879051"/>
            <a:ext cx="3262457" cy="3968261"/>
          </a:xfrm>
        </p:spPr>
      </p:pic>
      <p:pic>
        <p:nvPicPr>
          <p:cNvPr id="5" name="Content Placeholder 4" descr="sy7804.jpg"/>
          <p:cNvPicPr>
            <a:picLocks noGrp="1" noChangeAspect="1"/>
          </p:cNvPicPr>
          <p:nvPr>
            <p:ph sz="half" idx="2"/>
          </p:nvPr>
        </p:nvPicPr>
        <p:blipFill>
          <a:blip r:embed="rId4"/>
          <a:stretch>
            <a:fillRect/>
          </a:stretch>
        </p:blipFill>
        <p:spPr>
          <a:xfrm>
            <a:off x="1713617" y="1879051"/>
            <a:ext cx="3232456" cy="4020468"/>
          </a:xfrm>
          <a:ln w="38100">
            <a:solidFill>
              <a:srgbClr val="F3BD48"/>
            </a:solidFill>
          </a:ln>
        </p:spPr>
      </p:pic>
      <p:sp>
        <p:nvSpPr>
          <p:cNvPr id="4" name="Title 3"/>
          <p:cNvSpPr>
            <a:spLocks noGrp="1"/>
          </p:cNvSpPr>
          <p:nvPr>
            <p:ph type="title"/>
          </p:nvPr>
        </p:nvSpPr>
        <p:spPr/>
        <p:txBody>
          <a:bodyPr>
            <a:normAutofit/>
          </a:bodyPr>
          <a:lstStyle/>
          <a:p>
            <a:pPr algn="ctr"/>
            <a:r>
              <a:rPr lang="en-GB" dirty="0" smtClean="0"/>
              <a:t>Darwin’s father’s reaction to the offer</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Where did the ship go?</a:t>
            </a:r>
            <a:endParaRPr lang="en-GB" dirty="0"/>
          </a:p>
        </p:txBody>
      </p:sp>
      <p:pic>
        <p:nvPicPr>
          <p:cNvPr id="5" name="Content Placeholder 4" descr="Beagle-Voyage-Route-01.jpg"/>
          <p:cNvPicPr>
            <a:picLocks noGrp="1" noChangeAspect="1"/>
          </p:cNvPicPr>
          <p:nvPr>
            <p:ph sz="half" idx="1"/>
          </p:nvPr>
        </p:nvPicPr>
        <p:blipFill>
          <a:blip r:embed="rId3"/>
          <a:stretch>
            <a:fillRect/>
          </a:stretch>
        </p:blipFill>
        <p:spPr>
          <a:xfrm>
            <a:off x="2120690" y="1524000"/>
            <a:ext cx="6498197" cy="45942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gatherium-2.jpg"/>
          <p:cNvPicPr>
            <a:picLocks noGrp="1" noChangeAspect="1"/>
          </p:cNvPicPr>
          <p:nvPr>
            <p:ph sz="half" idx="1"/>
          </p:nvPr>
        </p:nvPicPr>
        <p:blipFill>
          <a:blip r:embed="rId3"/>
          <a:stretch>
            <a:fillRect/>
          </a:stretch>
        </p:blipFill>
        <p:spPr>
          <a:xfrm>
            <a:off x="5630977" y="1800624"/>
            <a:ext cx="4012240" cy="4175068"/>
          </a:xfrm>
        </p:spPr>
      </p:pic>
      <p:pic>
        <p:nvPicPr>
          <p:cNvPr id="5" name="Content Placeholder 4" descr="Hart-McLeod-029586.jpg"/>
          <p:cNvPicPr>
            <a:picLocks noGrp="1" noChangeAspect="1"/>
          </p:cNvPicPr>
          <p:nvPr>
            <p:ph sz="half" idx="2"/>
          </p:nvPr>
        </p:nvPicPr>
        <p:blipFill>
          <a:blip r:embed="rId4"/>
          <a:stretch>
            <a:fillRect/>
          </a:stretch>
        </p:blipFill>
        <p:spPr>
          <a:xfrm>
            <a:off x="1095643" y="1800624"/>
            <a:ext cx="3993882" cy="3993882"/>
          </a:xfrm>
          <a:ln w="38100">
            <a:solidFill>
              <a:srgbClr val="F3BD48"/>
            </a:solidFill>
          </a:ln>
        </p:spPr>
      </p:pic>
      <p:sp>
        <p:nvSpPr>
          <p:cNvPr id="4" name="Title 3"/>
          <p:cNvSpPr>
            <a:spLocks noGrp="1"/>
          </p:cNvSpPr>
          <p:nvPr>
            <p:ph type="title"/>
          </p:nvPr>
        </p:nvSpPr>
        <p:spPr/>
        <p:txBody>
          <a:bodyPr/>
          <a:lstStyle/>
          <a:p>
            <a:pPr algn="ctr"/>
            <a:r>
              <a:rPr lang="en-GB" dirty="0" smtClean="0"/>
              <a:t>Specimens big and small</a:t>
            </a:r>
            <a:endParaRPr lang="en-GB" dirty="0"/>
          </a:p>
        </p:txBody>
      </p:sp>
      <p:pic>
        <p:nvPicPr>
          <p:cNvPr id="7" name="Picture Placeholder 7" descr="Hart-McLeod-029607.jpg"/>
          <p:cNvPicPr>
            <a:picLocks noChangeAspect="1"/>
          </p:cNvPicPr>
          <p:nvPr/>
        </p:nvPicPr>
        <p:blipFill>
          <a:blip r:embed="rId5"/>
          <a:srcRect l="6369" r="6369"/>
          <a:stretch>
            <a:fillRect/>
          </a:stretch>
        </p:blipFill>
        <p:spPr>
          <a:xfrm>
            <a:off x="4365070" y="4783756"/>
            <a:ext cx="1964870" cy="1964870"/>
          </a:xfrm>
          <a:prstGeom prst="rect">
            <a:avLst/>
          </a:prstGeom>
          <a:ln w="38100" cap="rnd" cmpd="sng">
            <a:solidFill>
              <a:srgbClr val="F3BD48"/>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Life after the voyage </a:t>
            </a:r>
            <a:endParaRPr lang="en-GB" dirty="0"/>
          </a:p>
        </p:txBody>
      </p:sp>
      <p:pic>
        <p:nvPicPr>
          <p:cNvPr id="9" name="Picture Placeholder 8" descr="DAR_233-2-18.jpg"/>
          <p:cNvPicPr>
            <a:picLocks noGrp="1" noChangeAspect="1"/>
          </p:cNvPicPr>
          <p:nvPr>
            <p:ph type="pic" sz="quarter" idx="11"/>
          </p:nvPr>
        </p:nvPicPr>
        <p:blipFill>
          <a:blip r:embed="rId3"/>
          <a:srcRect l="12666" r="12666"/>
          <a:stretch>
            <a:fillRect/>
          </a:stretch>
        </p:blipFill>
        <p:spPr/>
      </p:pic>
      <p:pic>
        <p:nvPicPr>
          <p:cNvPr id="12" name="Picture Placeholder 11" descr="29a_1.jpg"/>
          <p:cNvPicPr>
            <a:picLocks noGrp="1" noChangeAspect="1"/>
          </p:cNvPicPr>
          <p:nvPr>
            <p:ph type="pic" sz="quarter" idx="12"/>
          </p:nvPr>
        </p:nvPicPr>
        <p:blipFill>
          <a:blip r:embed="rId4"/>
          <a:srcRect l="12450" r="12450"/>
          <a:stretch>
            <a:fillRect/>
          </a:stretch>
        </p:blipFill>
        <p:spPr/>
      </p:pic>
      <p:pic>
        <p:nvPicPr>
          <p:cNvPr id="8" name="Picture Placeholder 7" descr="MS-DAR-00233-00001-000-00017_Emma_Darwin (1).jpg"/>
          <p:cNvPicPr>
            <a:picLocks noGrp="1" noChangeAspect="1"/>
          </p:cNvPicPr>
          <p:nvPr>
            <p:ph type="pic" sz="quarter" idx="10"/>
          </p:nvPr>
        </p:nvPicPr>
        <p:blipFill>
          <a:blip r:embed="rId5"/>
          <a:srcRect t="9102" b="9102"/>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CP-Schools-Template-07">
  <a:themeElements>
    <a:clrScheme name="DCP - Secondary Schools">
      <a:dk1>
        <a:sysClr val="windowText" lastClr="000000"/>
      </a:dk1>
      <a:lt1>
        <a:sysClr val="window" lastClr="FFFFFF"/>
      </a:lt1>
      <a:dk2>
        <a:srgbClr val="1F497D"/>
      </a:dk2>
      <a:lt2>
        <a:srgbClr val="EEECE1"/>
      </a:lt2>
      <a:accent1>
        <a:srgbClr val="901C3B"/>
      </a:accent1>
      <a:accent2>
        <a:srgbClr val="003E72"/>
      </a:accent2>
      <a:accent3>
        <a:srgbClr val="435125"/>
      </a:accent3>
      <a:accent4>
        <a:srgbClr val="C84E00"/>
      </a:accent4>
      <a:accent5>
        <a:srgbClr val="D6083B"/>
      </a:accent5>
      <a:accent6>
        <a:srgbClr val="412D46"/>
      </a:accent6>
      <a:hlink>
        <a:srgbClr val="A8B400"/>
      </a:hlink>
      <a:folHlink>
        <a:srgbClr val="4351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DCP-Schools-Template-07</Template>
  <TotalTime>1591</TotalTime>
  <Words>1007</Words>
  <Application>Microsoft Office PowerPoint</Application>
  <PresentationFormat>A4 Paper (210x297 mm)</PresentationFormat>
  <Paragraphs>62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DCP-Schools-Template-07</vt:lpstr>
      <vt:lpstr>Darwin’s offer of a lifetime</vt:lpstr>
      <vt:lpstr>Who was Charles Darwin?</vt:lpstr>
      <vt:lpstr>Darwin as a young man</vt:lpstr>
      <vt:lpstr>The offer to join a voyage of a lifetime</vt:lpstr>
      <vt:lpstr>Captain FitzRoy and HMS Beagle </vt:lpstr>
      <vt:lpstr>Darwin’s father’s reaction to the offer</vt:lpstr>
      <vt:lpstr>Where did the ship go?</vt:lpstr>
      <vt:lpstr>Specimens big and small</vt:lpstr>
      <vt:lpstr>Life after the voyage </vt:lpstr>
      <vt:lpstr>Evolution and beyond</vt:lpstr>
      <vt:lpstr>Acknowledgements</vt:lpstr>
    </vt:vector>
  </TitlesOfParts>
  <Company>Cambridge University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dangerous was Darwin?</dc:title>
  <dc:creator>Sally Stafford</dc:creator>
  <cp:lastModifiedBy>Darwin</cp:lastModifiedBy>
  <cp:revision>45</cp:revision>
  <dcterms:created xsi:type="dcterms:W3CDTF">2017-01-11T13:39:21Z</dcterms:created>
  <dcterms:modified xsi:type="dcterms:W3CDTF">2017-02-09T22:09:29Z</dcterms:modified>
</cp:coreProperties>
</file>