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4"/>
  </p:notesMasterIdLst>
  <p:sldIdLst>
    <p:sldId id="256" r:id="rId2"/>
    <p:sldId id="258" r:id="rId3"/>
    <p:sldId id="259" r:id="rId4"/>
    <p:sldId id="260" r:id="rId5"/>
    <p:sldId id="263" r:id="rId6"/>
    <p:sldId id="261" r:id="rId7"/>
    <p:sldId id="265" r:id="rId8"/>
    <p:sldId id="272" r:id="rId9"/>
    <p:sldId id="267" r:id="rId10"/>
    <p:sldId id="269" r:id="rId11"/>
    <p:sldId id="271" r:id="rId12"/>
    <p:sldId id="273" r:id="rId13"/>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4E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7" autoAdjust="0"/>
    <p:restoredTop sz="71508" autoAdjust="0"/>
  </p:normalViewPr>
  <p:slideViewPr>
    <p:cSldViewPr snapToGrid="0" snapToObjects="1">
      <p:cViewPr varScale="1">
        <p:scale>
          <a:sx n="80" d="100"/>
          <a:sy n="80" d="100"/>
        </p:scale>
        <p:origin x="-576" y="-80"/>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875D34FB-75BD-4241-9411-92B3F810D824}" type="datetimeFigureOut">
              <a:rPr lang="en-GB" smtClean="0"/>
              <a:pPr/>
              <a:t>09/02/2017</a:t>
            </a:fld>
            <a:endParaRPr lang="en-GB" dirty="0"/>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F80D8AF-407C-4824-849D-988511F05D15}"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presentation will introduce</a:t>
            </a:r>
            <a:r>
              <a:rPr lang="en-GB" baseline="0" dirty="0" smtClean="0"/>
              <a:t> key moments in Darwin’s life and provide a context for the accompanying activities.</a:t>
            </a:r>
            <a:endParaRPr lang="en-GB" dirty="0" smtClean="0"/>
          </a:p>
          <a:p>
            <a:endParaRPr lang="en-GB" dirty="0"/>
          </a:p>
        </p:txBody>
      </p:sp>
      <p:sp>
        <p:nvSpPr>
          <p:cNvPr id="4" name="Slide Number Placeholder 3"/>
          <p:cNvSpPr>
            <a:spLocks noGrp="1"/>
          </p:cNvSpPr>
          <p:nvPr>
            <p:ph type="sldNum" sz="quarter" idx="10"/>
          </p:nvPr>
        </p:nvSpPr>
        <p:spPr/>
        <p:txBody>
          <a:bodyPr/>
          <a:lstStyle/>
          <a:p>
            <a:fld id="{0F80D8AF-407C-4824-849D-988511F05D15}"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 1836, Darwin returned to England with a career’s worth of scientific observations.</a:t>
            </a:r>
            <a:r>
              <a:rPr lang="en-US" sz="1200" baseline="0" dirty="0" smtClean="0">
                <a:latin typeface="Arial" pitchFamily="34" charset="0"/>
                <a:cs typeface="+mn-cs"/>
                <a:sym typeface="Arial" pitchFamily="34" charset="0"/>
              </a:rPr>
              <a:t> </a:t>
            </a:r>
            <a:r>
              <a:rPr lang="en-US" sz="1200" dirty="0" smtClean="0">
                <a:latin typeface="Arial" pitchFamily="34" charset="0"/>
                <a:cs typeface="Arial" pitchFamily="34" charset="0"/>
                <a:sym typeface="Arial" pitchFamily="34" charset="0"/>
              </a:rPr>
              <a:t>With his vast collection of new specimens and</a:t>
            </a:r>
            <a:endParaRPr lang="en-US" sz="1200" baseline="0" dirty="0" smtClean="0">
              <a:latin typeface="Arial" pitchFamily="34" charset="0"/>
              <a:cs typeface="Arial" pitchFamily="34" charset="0"/>
              <a:sym typeface="Arial" pitchFamily="34" charset="0"/>
            </a:endParaRP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observations,</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Darwin became an important member of the British</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scientific community.</a:t>
            </a:r>
            <a:r>
              <a:rPr lang="en-US" sz="1200" baseline="0" dirty="0" smtClean="0">
                <a:latin typeface="Arial" pitchFamily="34" charset="0"/>
                <a:cs typeface="+mn-cs"/>
                <a:sym typeface="Arial" pitchFamily="34" charset="0"/>
              </a:rPr>
              <a:t> </a:t>
            </a:r>
            <a:r>
              <a:rPr lang="en-US" sz="1200" dirty="0" smtClean="0">
                <a:latin typeface="Arial" pitchFamily="34" charset="0"/>
                <a:cs typeface="Arial" pitchFamily="34" charset="0"/>
                <a:sym typeface="Arial" pitchFamily="34" charset="0"/>
              </a:rPr>
              <a:t>Darwin wrote four books based on the voyage,</a:t>
            </a:r>
            <a:endParaRPr lang="en-US" sz="1200" baseline="0" dirty="0" smtClean="0">
              <a:latin typeface="Arial" pitchFamily="34" charset="0"/>
              <a:cs typeface="Arial" pitchFamily="34" charset="0"/>
              <a:sym typeface="Arial" pitchFamily="34" charset="0"/>
            </a:endParaRP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including his popular </a:t>
            </a:r>
            <a:r>
              <a:rPr lang="en-US" sz="1200" i="1" dirty="0" smtClean="0">
                <a:solidFill>
                  <a:srgbClr val="B32B3C"/>
                </a:solidFill>
                <a:latin typeface="Arial Italic" pitchFamily="1" charset="0"/>
                <a:sym typeface="Arial Italic" pitchFamily="1" charset="0"/>
              </a:rPr>
              <a:t>Journal of</a:t>
            </a:r>
            <a:r>
              <a:rPr lang="en-US" sz="1200" i="1" baseline="0" dirty="0" smtClean="0">
                <a:solidFill>
                  <a:srgbClr val="B32B3C"/>
                </a:solidFill>
                <a:latin typeface="Arial Italic" pitchFamily="1" charset="0"/>
                <a:sym typeface="Arial Italic" pitchFamily="1" charset="0"/>
              </a:rPr>
              <a:t> r</a:t>
            </a:r>
            <a:r>
              <a:rPr lang="en-US" sz="1200" i="1" dirty="0" smtClean="0">
                <a:solidFill>
                  <a:srgbClr val="B32B3C"/>
                </a:solidFill>
                <a:latin typeface="Arial Italic" pitchFamily="1" charset="0"/>
                <a:sym typeface="Arial Italic" pitchFamily="1" charset="0"/>
              </a:rPr>
              <a:t>esearches</a:t>
            </a:r>
            <a:r>
              <a:rPr lang="en-US" sz="1200" i="0" baseline="0" dirty="0" smtClean="0">
                <a:solidFill>
                  <a:schemeClr val="tx1"/>
                </a:solidFill>
                <a:latin typeface="Arial" pitchFamily="34" charset="0"/>
                <a:cs typeface="Arial" pitchFamily="34" charset="0"/>
                <a:sym typeface="Arial" pitchFamily="34" charset="0"/>
              </a:rPr>
              <a:t>. He spent twenty further years developing and testing his ideas before publishing on evolution</a:t>
            </a:r>
          </a:p>
          <a:p>
            <a:pPr marL="304800" indent="-304800" eaLnBrk="1" hangingPunct="1">
              <a:lnSpc>
                <a:spcPct val="90000"/>
              </a:lnSpc>
              <a:spcBef>
                <a:spcPct val="0"/>
              </a:spcBef>
            </a:pPr>
            <a:r>
              <a:rPr lang="en-US" sz="1200" i="0" baseline="0" dirty="0" smtClean="0">
                <a:solidFill>
                  <a:schemeClr val="tx1"/>
                </a:solidFill>
                <a:latin typeface="Arial" pitchFamily="34" charset="0"/>
                <a:cs typeface="Arial" pitchFamily="34" charset="0"/>
                <a:sym typeface="Arial" pitchFamily="34" charset="0"/>
              </a:rPr>
              <a:t>and natural selection.</a:t>
            </a:r>
          </a:p>
          <a:p>
            <a:pPr marL="304800" indent="-304800" eaLnBrk="1" hangingPunct="1">
              <a:lnSpc>
                <a:spcPct val="90000"/>
              </a:lnSpc>
              <a:spcBef>
                <a:spcPts val="700"/>
              </a:spcBef>
            </a:pPr>
            <a:endParaRPr lang="en-US" sz="1200" dirty="0" smtClean="0">
              <a:latin typeface="Arial" pitchFamily="34" charset="0"/>
              <a:cs typeface="Arial" pitchFamily="34" charset="0"/>
              <a:sym typeface="Arial" pitchFamily="34" charset="0"/>
            </a:endParaRPr>
          </a:p>
          <a:p>
            <a:pPr marL="304800" indent="-304800" eaLnBrk="1" hangingPunct="1">
              <a:lnSpc>
                <a:spcPct val="90000"/>
              </a:lnSpc>
              <a:spcBef>
                <a:spcPts val="700"/>
              </a:spcBef>
            </a:pPr>
            <a:r>
              <a:rPr lang="en-US" sz="1200" dirty="0" smtClean="0">
                <a:latin typeface="Arial" pitchFamily="34" charset="0"/>
                <a:cs typeface="Arial" pitchFamily="34" charset="0"/>
                <a:sym typeface="Arial" pitchFamily="34" charset="0"/>
              </a:rPr>
              <a:t>In</a:t>
            </a:r>
            <a:r>
              <a:rPr lang="en-US" sz="1200" baseline="0" dirty="0" smtClean="0">
                <a:latin typeface="Arial" pitchFamily="34" charset="0"/>
                <a:cs typeface="Arial" pitchFamily="34" charset="0"/>
                <a:sym typeface="Arial" pitchFamily="34" charset="0"/>
              </a:rPr>
              <a:t> 1839, he </a:t>
            </a:r>
            <a:r>
              <a:rPr lang="en-US" sz="1200" dirty="0" smtClean="0">
                <a:latin typeface="Arial" pitchFamily="34" charset="0"/>
                <a:cs typeface="Arial" pitchFamily="34" charset="0"/>
                <a:sym typeface="Arial" pitchFamily="34" charset="0"/>
              </a:rPr>
              <a:t>married</a:t>
            </a:r>
            <a:r>
              <a:rPr lang="en-US" sz="1200" baseline="0" dirty="0" smtClean="0">
                <a:latin typeface="Arial" pitchFamily="34" charset="0"/>
                <a:cs typeface="Arial" pitchFamily="34" charset="0"/>
                <a:sym typeface="Arial" pitchFamily="34" charset="0"/>
              </a:rPr>
              <a:t> Emma Wedgwood, his first cousin. They moved to Down House in Kent in 1842, where they raised a family (ten</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children, seven of whom seven survived to adulthood). His home became his workplace and he often enlisted the help of his family.</a:t>
            </a:r>
            <a:r>
              <a:rPr lang="en-US" sz="1200" dirty="0" smtClean="0">
                <a:latin typeface="Arial" pitchFamily="34" charset="0"/>
                <a:cs typeface="Arial" pitchFamily="34" charset="0"/>
                <a:sym typeface="Arial" pitchFamily="34" charset="0"/>
              </a:rPr>
              <a:t> </a:t>
            </a:r>
          </a:p>
          <a:p>
            <a:pPr marL="304800" marR="0" indent="-304800" algn="l" defTabSz="914400" rtl="0" eaLnBrk="1" fontAlgn="auto" latinLnBrk="0" hangingPunct="1">
              <a:lnSpc>
                <a:spcPct val="90000"/>
              </a:lnSpc>
              <a:spcBef>
                <a:spcPts val="700"/>
              </a:spcBef>
              <a:spcAft>
                <a:spcPts val="0"/>
              </a:spcAft>
              <a:buClrTx/>
              <a:buSzTx/>
              <a:buFontTx/>
              <a:buNone/>
              <a:tabLst/>
              <a:defRPr/>
            </a:pPr>
            <a:r>
              <a:rPr lang="en-US" sz="1200" dirty="0" smtClean="0">
                <a:latin typeface="Arial" pitchFamily="34" charset="0"/>
                <a:cs typeface="Arial" pitchFamily="34" charset="0"/>
                <a:sym typeface="Arial" pitchFamily="34" charset="0"/>
              </a:rPr>
              <a:t>He published his</a:t>
            </a:r>
            <a:r>
              <a:rPr lang="en-US" sz="1200" baseline="0" dirty="0" smtClean="0">
                <a:latin typeface="Arial" pitchFamily="34" charset="0"/>
                <a:cs typeface="Arial" pitchFamily="34" charset="0"/>
                <a:sym typeface="Arial" pitchFamily="34" charset="0"/>
              </a:rPr>
              <a:t> most famous book,</a:t>
            </a:r>
            <a:r>
              <a:rPr lang="en-US" sz="1200" dirty="0" smtClean="0">
                <a:latin typeface="Arial" pitchFamily="34" charset="0"/>
                <a:cs typeface="Arial" pitchFamily="34" charset="0"/>
                <a:sym typeface="Arial" pitchFamily="34" charset="0"/>
              </a:rPr>
              <a:t> </a:t>
            </a:r>
            <a:r>
              <a:rPr lang="en-US" sz="1200" i="1" dirty="0" smtClean="0">
                <a:latin typeface="Arial" pitchFamily="34" charset="0"/>
                <a:cs typeface="Arial" pitchFamily="34" charset="0"/>
                <a:sym typeface="Arial" pitchFamily="34" charset="0"/>
              </a:rPr>
              <a:t>On the </a:t>
            </a:r>
            <a:r>
              <a:rPr lang="en-US" sz="1200" i="1" dirty="0" smtClean="0">
                <a:solidFill>
                  <a:srgbClr val="B32B3C"/>
                </a:solidFill>
                <a:latin typeface="Arial Italic" pitchFamily="1" charset="0"/>
                <a:sym typeface="Arial Italic" pitchFamily="1" charset="0"/>
              </a:rPr>
              <a:t>Origin of Species,</a:t>
            </a:r>
            <a:r>
              <a:rPr lang="en-US" sz="1200" i="1"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in 1859</a:t>
            </a:r>
            <a:r>
              <a:rPr lang="en-US" sz="1200" baseline="0" dirty="0" smtClean="0">
                <a:latin typeface="Arial" pitchFamily="34" charset="0"/>
                <a:cs typeface="Arial" pitchFamily="34" charset="0"/>
                <a:sym typeface="Arial" pitchFamily="34" charset="0"/>
              </a:rPr>
              <a:t>. </a:t>
            </a:r>
          </a:p>
          <a:p>
            <a:pPr marL="304800" indent="-304800" eaLnBrk="1" hangingPunct="1">
              <a:lnSpc>
                <a:spcPct val="90000"/>
              </a:lnSpc>
              <a:spcBef>
                <a:spcPts val="700"/>
              </a:spcBef>
            </a:pPr>
            <a:endParaRPr lang="en-US" sz="1200" dirty="0" smtClean="0">
              <a:latin typeface="Arial" pitchFamily="34" charset="0"/>
              <a:cs typeface="Arial" pitchFamily="34" charset="0"/>
              <a:sym typeface="Arial" pitchFamily="34" charset="0"/>
            </a:endParaRPr>
          </a:p>
          <a:p>
            <a:pPr marL="304800" indent="-304800" eaLnBrk="1" hangingPunct="1">
              <a:lnSpc>
                <a:spcPct val="90000"/>
              </a:lnSpc>
              <a:spcBef>
                <a:spcPts val="700"/>
              </a:spcBef>
            </a:pPr>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Although </a:t>
            </a:r>
            <a:r>
              <a:rPr lang="en-GB" sz="1200" b="0" i="1" kern="1200" dirty="0" smtClean="0">
                <a:solidFill>
                  <a:schemeClr val="tx1"/>
                </a:solidFill>
                <a:latin typeface="+mn-lt"/>
                <a:ea typeface="+mn-ea"/>
                <a:cs typeface="+mn-cs"/>
              </a:rPr>
              <a:t>On the Origin of Species</a:t>
            </a:r>
            <a:r>
              <a:rPr lang="en-GB" sz="1200" b="0" i="0" kern="1200" dirty="0" smtClean="0">
                <a:solidFill>
                  <a:schemeClr val="tx1"/>
                </a:solidFill>
                <a:latin typeface="+mn-lt"/>
                <a:ea typeface="+mn-ea"/>
                <a:cs typeface="+mn-cs"/>
              </a:rPr>
              <a:t> did not explicitly deal with human evolution, his following book, </a:t>
            </a:r>
            <a:r>
              <a:rPr lang="en-GB" sz="1200" b="0" i="1" kern="1200" dirty="0" smtClean="0">
                <a:solidFill>
                  <a:schemeClr val="tx1"/>
                </a:solidFill>
                <a:latin typeface="+mn-lt"/>
                <a:ea typeface="+mn-ea"/>
                <a:cs typeface="+mn-cs"/>
              </a:rPr>
              <a:t>The Descent of Man and Selection in Relation to Sex</a:t>
            </a:r>
            <a:r>
              <a:rPr lang="en-GB" sz="1200" b="0" i="0" kern="1200" dirty="0" smtClean="0">
                <a:solidFill>
                  <a:schemeClr val="tx1"/>
                </a:solidFill>
                <a:latin typeface="+mn-lt"/>
                <a:ea typeface="+mn-ea"/>
                <a:cs typeface="+mn-cs"/>
              </a:rPr>
              <a:t>, clearly outlines where he believed all human life to originate from. In stating that </a:t>
            </a:r>
            <a:r>
              <a:rPr lang="en-GB" sz="1200" b="0" i="1" kern="1200" dirty="0" smtClean="0">
                <a:solidFill>
                  <a:schemeClr val="tx1"/>
                </a:solidFill>
                <a:latin typeface="+mn-lt"/>
                <a:ea typeface="+mn-ea"/>
                <a:cs typeface="+mn-cs"/>
              </a:rPr>
              <a:t>all </a:t>
            </a:r>
            <a:r>
              <a:rPr lang="en-GB" sz="1200" b="0" i="0" kern="1200" dirty="0" smtClean="0">
                <a:solidFill>
                  <a:schemeClr val="tx1"/>
                </a:solidFill>
                <a:latin typeface="+mn-lt"/>
                <a:ea typeface="+mn-ea"/>
                <a:cs typeface="+mn-cs"/>
              </a:rPr>
              <a:t>human races and apes shared a common ancestor, Darwin challenged and provoked religious and racial views of the day. Having grown up in an abolitionist family and seen the horrors of slavery first hand, Darwin's research supported his own lived experience and personal values.</a:t>
            </a:r>
            <a:endParaRPr lang="en-GB" baseline="0" dirty="0" smtClean="0"/>
          </a:p>
        </p:txBody>
      </p:sp>
      <p:sp>
        <p:nvSpPr>
          <p:cNvPr id="4" name="Slide Number Placeholder 3"/>
          <p:cNvSpPr>
            <a:spLocks noGrp="1"/>
          </p:cNvSpPr>
          <p:nvPr>
            <p:ph type="sldNum" sz="quarter" idx="10"/>
          </p:nvPr>
        </p:nvSpPr>
        <p:spPr/>
        <p:txBody>
          <a:bodyPr/>
          <a:lstStyle/>
          <a:p>
            <a:fld id="{0F80D8AF-407C-4824-849D-988511F05D15}"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F80D8AF-407C-4824-849D-988511F05D15}" type="slidenum">
              <a:rPr lang="en-GB" smtClean="0"/>
              <a:pPr/>
              <a:t>12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a:lnSpc>
                <a:spcPct val="80000"/>
              </a:lnSpc>
              <a:spcBef>
                <a:spcPct val="0"/>
              </a:spcBef>
            </a:pPr>
            <a:r>
              <a:rPr lang="en-US" altLang="en-US" sz="1200" dirty="0" smtClean="0">
                <a:cs typeface="Arial" pitchFamily="34" charset="0"/>
                <a:sym typeface="Arial" pitchFamily="34" charset="0"/>
              </a:rPr>
              <a:t>What do we know about Darwin? What is he famous for?</a:t>
            </a:r>
          </a:p>
          <a:p>
            <a:pPr marL="304800" indent="-304800">
              <a:lnSpc>
                <a:spcPct val="80000"/>
              </a:lnSpc>
              <a:spcBef>
                <a:spcPct val="0"/>
              </a:spcBef>
            </a:pPr>
            <a:r>
              <a:rPr lang="en-US" altLang="en-US" sz="1200" dirty="0" smtClean="0">
                <a:cs typeface="Arial" pitchFamily="34" charset="0"/>
                <a:sym typeface="Arial" pitchFamily="34" charset="0"/>
              </a:rPr>
              <a:t>Darwin</a:t>
            </a:r>
            <a:r>
              <a:rPr lang="en-US" altLang="en-US" sz="1200" baseline="0" dirty="0" smtClean="0">
                <a:cs typeface="Arial" pitchFamily="34" charset="0"/>
                <a:sym typeface="Arial" pitchFamily="34" charset="0"/>
              </a:rPr>
              <a:t> was b</a:t>
            </a:r>
            <a:r>
              <a:rPr lang="en-US" altLang="en-US" sz="1200" dirty="0" smtClean="0">
                <a:cs typeface="Arial" pitchFamily="34" charset="0"/>
                <a:sym typeface="Arial" pitchFamily="34" charset="0"/>
              </a:rPr>
              <a:t>orn in Shrewsbury in 1809.</a:t>
            </a:r>
            <a:r>
              <a:rPr lang="en-US" altLang="en-US" sz="1200" baseline="0" dirty="0" smtClean="0">
                <a:cs typeface="+mn-cs"/>
                <a:sym typeface="Arial" pitchFamily="34" charset="0"/>
              </a:rPr>
              <a:t> </a:t>
            </a:r>
            <a:r>
              <a:rPr lang="en-US" altLang="en-US" sz="1200" dirty="0" smtClean="0">
                <a:cs typeface="Arial" pitchFamily="34" charset="0"/>
                <a:sym typeface="Arial" pitchFamily="34" charset="0"/>
              </a:rPr>
              <a:t>He had a lifelong fascination for nature, observation and </a:t>
            </a:r>
          </a:p>
          <a:p>
            <a:pPr marL="304800" indent="-304800">
              <a:lnSpc>
                <a:spcPct val="80000"/>
              </a:lnSpc>
              <a:spcBef>
                <a:spcPct val="0"/>
              </a:spcBef>
            </a:pPr>
            <a:r>
              <a:rPr lang="en-US" altLang="en-US" sz="1200" dirty="0" smtClean="0">
                <a:cs typeface="Arial" pitchFamily="34" charset="0"/>
                <a:sym typeface="Arial" pitchFamily="34" charset="0"/>
              </a:rPr>
              <a:t>discovery.</a:t>
            </a:r>
            <a:r>
              <a:rPr lang="en-US" altLang="en-US" sz="1200" baseline="0" dirty="0" smtClean="0">
                <a:cs typeface="Arial" pitchFamily="34" charset="0"/>
                <a:sym typeface="Arial" pitchFamily="34" charset="0"/>
              </a:rPr>
              <a:t> </a:t>
            </a:r>
            <a:r>
              <a:rPr lang="en-US" altLang="en-US" sz="1200" dirty="0" smtClean="0">
                <a:cs typeface="Arial" pitchFamily="34" charset="0"/>
                <a:sym typeface="Arial" pitchFamily="34" charset="0"/>
              </a:rPr>
              <a:t>He</a:t>
            </a:r>
            <a:r>
              <a:rPr lang="en-US" altLang="en-US" sz="1200" baseline="0" dirty="0" smtClean="0">
                <a:cs typeface="Arial" pitchFamily="34" charset="0"/>
                <a:sym typeface="Arial" pitchFamily="34" charset="0"/>
              </a:rPr>
              <a:t> w</a:t>
            </a:r>
            <a:r>
              <a:rPr lang="en-US" altLang="en-US" sz="1200" dirty="0" smtClean="0">
                <a:cs typeface="Arial" pitchFamily="34" charset="0"/>
                <a:sym typeface="Arial" pitchFamily="34" charset="0"/>
              </a:rPr>
              <a:t>ent on to become the most influential scientist, writer and thinker on evolution. </a:t>
            </a:r>
            <a:endParaRPr lang="en-GB" dirty="0"/>
          </a:p>
        </p:txBody>
      </p:sp>
      <p:sp>
        <p:nvSpPr>
          <p:cNvPr id="4" name="Slide Number Placeholder 3"/>
          <p:cNvSpPr>
            <a:spLocks noGrp="1"/>
          </p:cNvSpPr>
          <p:nvPr>
            <p:ph type="sldNum" sz="quarter" idx="10"/>
          </p:nvPr>
        </p:nvSpPr>
        <p:spPr/>
        <p:txBody>
          <a:bodyPr/>
          <a:lstStyle/>
          <a:p>
            <a:fld id="{0F80D8AF-407C-4824-849D-988511F05D15}"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dirty="0" smtClean="0">
                <a:cs typeface="Arial" pitchFamily="34" charset="0"/>
                <a:sym typeface="Arial" pitchFamily="34" charset="0"/>
              </a:rPr>
              <a:t>In 1825, when Darwin was</a:t>
            </a:r>
            <a:r>
              <a:rPr lang="en-US" altLang="en-US" sz="1200" baseline="0" dirty="0" smtClean="0">
                <a:cs typeface="Arial" pitchFamily="34" charset="0"/>
                <a:sym typeface="Arial" pitchFamily="34" charset="0"/>
              </a:rPr>
              <a:t> </a:t>
            </a:r>
            <a:r>
              <a:rPr lang="en-US" altLang="en-US" sz="1200" dirty="0" smtClean="0">
                <a:cs typeface="Arial" pitchFamily="34" charset="0"/>
                <a:sym typeface="Arial" pitchFamily="34" charset="0"/>
              </a:rPr>
              <a:t>16,</a:t>
            </a:r>
            <a:r>
              <a:rPr lang="en-US" altLang="en-US" sz="1200" baseline="0" dirty="0" smtClean="0">
                <a:cs typeface="Arial" pitchFamily="34" charset="0"/>
                <a:sym typeface="Arial" pitchFamily="34" charset="0"/>
              </a:rPr>
              <a:t> he went to </a:t>
            </a:r>
            <a:r>
              <a:rPr lang="en-US" altLang="en-US" sz="1200" dirty="0" smtClean="0">
                <a:cs typeface="Arial" pitchFamily="34" charset="0"/>
                <a:sym typeface="Arial" pitchFamily="34" charset="0"/>
              </a:rPr>
              <a:t>Edinburgh University to</a:t>
            </a:r>
            <a:r>
              <a:rPr lang="en-US" altLang="en-US" sz="1200" baseline="0" dirty="0" smtClean="0">
                <a:cs typeface="Arial" pitchFamily="34" charset="0"/>
                <a:sym typeface="Arial" pitchFamily="34" charset="0"/>
              </a:rPr>
              <a:t> study medicine but did not enjoy his studies and left after two years. He then enrolled for a classical degree at Cambridge University and was a student</a:t>
            </a:r>
            <a:r>
              <a:rPr lang="en-US" altLang="en-US" sz="1200" dirty="0" smtClean="0">
                <a:cs typeface="Arial" pitchFamily="34" charset="0"/>
                <a:sym typeface="Arial" pitchFamily="34" charset="0"/>
              </a:rPr>
              <a:t> at Christ</a:t>
            </a:r>
            <a:r>
              <a:rPr lang="en-GB" altLang="en-US" sz="1200" dirty="0" smtClean="0">
                <a:cs typeface="Arial" pitchFamily="34" charset="0"/>
                <a:sym typeface="Arial" pitchFamily="34" charset="0"/>
              </a:rPr>
              <a:t>’</a:t>
            </a:r>
            <a:r>
              <a:rPr lang="en-US" altLang="ja-JP" sz="1200" dirty="0" smtClean="0">
                <a:cs typeface="Arial" pitchFamily="34" charset="0"/>
                <a:sym typeface="Arial" pitchFamily="34" charset="0"/>
              </a:rPr>
              <a:t>s College. He</a:t>
            </a:r>
            <a:r>
              <a:rPr lang="en-US" altLang="ja-JP" sz="1200" baseline="0" dirty="0" smtClean="0">
                <a:cs typeface="Arial" pitchFamily="34" charset="0"/>
                <a:sym typeface="Arial" pitchFamily="34" charset="0"/>
              </a:rPr>
              <a:t> had an idea to become </a:t>
            </a:r>
            <a:r>
              <a:rPr lang="en-US" altLang="ja-JP" sz="1200" dirty="0" smtClean="0">
                <a:cs typeface="Arial" pitchFamily="34" charset="0"/>
                <a:sym typeface="Arial" pitchFamily="34" charset="0"/>
              </a:rPr>
              <a:t>a clergyman with a country parish</a:t>
            </a:r>
            <a:r>
              <a:rPr lang="en-US" altLang="ja-JP" sz="1200" baseline="0" dirty="0" smtClean="0">
                <a:cs typeface="Arial" pitchFamily="34" charset="0"/>
                <a:sym typeface="Arial" pitchFamily="34" charset="0"/>
              </a:rPr>
              <a:t>. This appealed to Darwin as it would allow him to continue exploring the natural world; a common pursuit for a clergyman at that time.</a:t>
            </a:r>
            <a:endParaRPr lang="en-GB" dirty="0"/>
          </a:p>
        </p:txBody>
      </p:sp>
      <p:sp>
        <p:nvSpPr>
          <p:cNvPr id="4" name="Slide Number Placeholder 3"/>
          <p:cNvSpPr>
            <a:spLocks noGrp="1"/>
          </p:cNvSpPr>
          <p:nvPr>
            <p:ph type="sldNum" sz="quarter" idx="10"/>
          </p:nvPr>
        </p:nvSpPr>
        <p:spPr/>
        <p:txBody>
          <a:bodyPr/>
          <a:lstStyle/>
          <a:p>
            <a:fld id="{0F80D8AF-407C-4824-849D-988511F05D15}"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 August 1831,</a:t>
            </a:r>
            <a:r>
              <a:rPr lang="en-GB" sz="1200" baseline="0" dirty="0" smtClean="0"/>
              <a:t> when Darwin was 22, his </a:t>
            </a:r>
            <a:r>
              <a:rPr lang="en-GB" sz="1200" dirty="0" smtClean="0"/>
              <a:t>botany professor, John Stevens Henslow,</a:t>
            </a:r>
            <a:r>
              <a:rPr lang="en-GB" sz="1200" baseline="0" dirty="0" smtClean="0"/>
              <a:t> </a:t>
            </a:r>
            <a:r>
              <a:rPr lang="en-GB" sz="1200" dirty="0" smtClean="0"/>
              <a:t>wrote to him unexpectedly. Henslow offered</a:t>
            </a:r>
            <a:r>
              <a:rPr lang="en-GB" sz="1200" baseline="0" dirty="0" smtClean="0"/>
              <a:t> Darwin</a:t>
            </a:r>
            <a:r>
              <a:rPr lang="en-GB" sz="1200" dirty="0" smtClean="0"/>
              <a:t> the opportunity to join the young Captain FitzRoy aboard HMS </a:t>
            </a:r>
            <a:r>
              <a:rPr lang="en-GB" sz="1200" i="1" dirty="0" smtClean="0"/>
              <a:t>Beagle</a:t>
            </a:r>
            <a:r>
              <a:rPr lang="en-GB" sz="1200" dirty="0" smtClean="0"/>
              <a:t> on</a:t>
            </a:r>
            <a:r>
              <a:rPr lang="en-GB" sz="1200" baseline="0" dirty="0" smtClean="0"/>
              <a:t> </a:t>
            </a:r>
            <a:r>
              <a:rPr lang="en-GB" sz="1200" dirty="0" smtClean="0"/>
              <a:t>a voyage </a:t>
            </a:r>
            <a:r>
              <a:rPr lang="en-GB" sz="1200" baseline="0" dirty="0" smtClean="0"/>
              <a:t>a</a:t>
            </a:r>
            <a:r>
              <a:rPr lang="en-GB" sz="1200" dirty="0" smtClean="0"/>
              <a:t>round the world to create sea-c</a:t>
            </a:r>
            <a:r>
              <a:rPr lang="en-GB" sz="1200" baseline="0" dirty="0" smtClean="0"/>
              <a:t>harts</a:t>
            </a:r>
            <a:r>
              <a:rPr lang="en-GB" sz="1200" dirty="0" smtClean="0"/>
              <a:t>. The ship was to sail round the coast of South America and home via Australia and Mauritius. The offer had been made to two others before Darwin, but they had had to turn it down for family reasons. After</a:t>
            </a:r>
            <a:r>
              <a:rPr lang="en-GB" sz="1200" baseline="0" dirty="0" smtClean="0"/>
              <a:t> satisfying his father’s initial reservations, Darwin was able to accept the opportunity to join the voyage.</a:t>
            </a:r>
            <a:endParaRPr lang="en-GB" dirty="0" smtClean="0"/>
          </a:p>
          <a:p>
            <a:endParaRPr lang="en-GB" dirty="0"/>
          </a:p>
        </p:txBody>
      </p:sp>
      <p:sp>
        <p:nvSpPr>
          <p:cNvPr id="4" name="Slide Number Placeholder 3"/>
          <p:cNvSpPr>
            <a:spLocks noGrp="1"/>
          </p:cNvSpPr>
          <p:nvPr>
            <p:ph type="sldNum" sz="quarter" idx="10"/>
          </p:nvPr>
        </p:nvSpPr>
        <p:spPr/>
        <p:txBody>
          <a:bodyPr/>
          <a:lstStyle/>
          <a:p>
            <a:fld id="{0F80D8AF-407C-4824-849D-988511F05D15}"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HMS </a:t>
            </a:r>
            <a:r>
              <a:rPr lang="en-GB" i="1" baseline="0" dirty="0" smtClean="0"/>
              <a:t>Beagle</a:t>
            </a:r>
            <a:r>
              <a:rPr lang="en-GB" baseline="0" dirty="0" smtClean="0"/>
              <a:t> set sail from Plymouth in December 1831. During the voyage much time was spent exploring the coastline of South America. Darwin was often free to carry out his own expeditions and spent a total of three years on land, exploring, observing and collecting. </a:t>
            </a:r>
            <a:r>
              <a:rPr lang="en-US" sz="1200" dirty="0" smtClean="0">
                <a:latin typeface="Arial" pitchFamily="34" charset="0"/>
                <a:cs typeface="Arial" pitchFamily="34" charset="0"/>
                <a:sym typeface="Arial" pitchFamily="34" charset="0"/>
              </a:rPr>
              <a:t>Darwin wrote regularly to his friends and family about his research, the new lands and people he encountered, and the wonder of the natural world.</a:t>
            </a:r>
            <a:r>
              <a:rPr lang="en-GB" sz="1200" baseline="0" dirty="0" smtClean="0">
                <a:latin typeface="+mn-lt"/>
                <a:cs typeface="+mn-cs"/>
                <a:sym typeface="Arial" pitchFamily="34" charset="0"/>
              </a:rPr>
              <a:t> </a:t>
            </a:r>
            <a:r>
              <a:rPr lang="en-GB" baseline="0" dirty="0" smtClean="0"/>
              <a:t>The ship continued to the Galápagos Islands, New Zealand, Australia and South Africa before sailing home. Darwin arrived back in Plymouth in October 1836, almost five years after setting off.</a:t>
            </a:r>
          </a:p>
          <a:p>
            <a:endParaRPr lang="en-GB" dirty="0"/>
          </a:p>
        </p:txBody>
      </p:sp>
      <p:sp>
        <p:nvSpPr>
          <p:cNvPr id="4" name="Slide Number Placeholder 3"/>
          <p:cNvSpPr>
            <a:spLocks noGrp="1"/>
          </p:cNvSpPr>
          <p:nvPr>
            <p:ph type="sldNum" sz="quarter" idx="10"/>
          </p:nvPr>
        </p:nvSpPr>
        <p:spPr/>
        <p:txBody>
          <a:bodyPr/>
          <a:lstStyle/>
          <a:p>
            <a:fld id="{0F80D8AF-407C-4824-849D-988511F05D15}"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Darwin’s</a:t>
            </a:r>
            <a:r>
              <a:rPr lang="en-GB" baseline="0" dirty="0" smtClean="0"/>
              <a:t> </a:t>
            </a:r>
            <a:r>
              <a:rPr lang="en-GB" sz="1200" b="0" i="0" kern="1200" dirty="0" smtClean="0">
                <a:solidFill>
                  <a:schemeClr val="tx1"/>
                </a:solidFill>
                <a:latin typeface="+mn-lt"/>
                <a:ea typeface="+mn-ea"/>
                <a:cs typeface="+mn-cs"/>
              </a:rPr>
              <a:t>family was strongly against slavery and his grandfather, Josiah Wedgwood, had made a medallion based on the design for the seal for the </a:t>
            </a:r>
            <a:r>
              <a:rPr lang="en-GB" sz="1200" b="0" i="1" kern="1200" dirty="0" smtClean="0">
                <a:solidFill>
                  <a:schemeClr val="tx1"/>
                </a:solidFill>
                <a:latin typeface="+mn-lt"/>
                <a:ea typeface="+mn-ea"/>
                <a:cs typeface="+mn-cs"/>
              </a:rPr>
              <a:t>Society for the Abolition of the Slave Trade</a:t>
            </a:r>
            <a:r>
              <a:rPr lang="en-GB" sz="1200" b="0" i="0" kern="1200" dirty="0" smtClean="0">
                <a:solidFill>
                  <a:schemeClr val="tx1"/>
                </a:solidFill>
                <a:latin typeface="+mn-lt"/>
                <a:ea typeface="+mn-ea"/>
                <a:cs typeface="+mn-cs"/>
              </a:rPr>
              <a:t>. The cameos were mass</a:t>
            </a:r>
            <a:r>
              <a:rPr lang="en-GB" sz="1200" b="0" i="0"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produced and widely</a:t>
            </a:r>
            <a:r>
              <a:rPr lang="en-GB" sz="1200" b="0" i="0" kern="1200" baseline="0" dirty="0" smtClean="0">
                <a:solidFill>
                  <a:schemeClr val="tx1"/>
                </a:solidFill>
                <a:latin typeface="+mn-lt"/>
                <a:ea typeface="+mn-ea"/>
                <a:cs typeface="+mn-cs"/>
              </a:rPr>
              <a:t> distributed. It </a:t>
            </a:r>
            <a:r>
              <a:rPr lang="en-US" sz="1200" dirty="0" smtClean="0">
                <a:latin typeface="Arial" pitchFamily="34" charset="0"/>
                <a:sym typeface="Arial" pitchFamily="34" charset="0"/>
              </a:rPr>
              <a:t>was worn in bracelets, brooches, and necklaces among other fashionable items and demonstrated the wearer</a:t>
            </a:r>
            <a:r>
              <a:rPr lang="en-US" altLang="en-US" sz="1200" dirty="0" smtClean="0">
                <a:latin typeface="Arial" pitchFamily="34" charset="0"/>
                <a:sym typeface="Arial" pitchFamily="34" charset="0"/>
              </a:rPr>
              <a:t>’</a:t>
            </a:r>
            <a:r>
              <a:rPr lang="en-US" sz="1200" dirty="0" smtClean="0">
                <a:latin typeface="Arial" pitchFamily="34" charset="0"/>
                <a:sym typeface="Arial" pitchFamily="34" charset="0"/>
              </a:rPr>
              <a:t>s support of anti-slavery causes.</a:t>
            </a:r>
          </a:p>
          <a:p>
            <a:endParaRPr lang="en-GB" sz="1200" b="0" i="0" kern="1200" baseline="0" dirty="0" smtClean="0">
              <a:solidFill>
                <a:schemeClr val="tx1"/>
              </a:solidFill>
              <a:latin typeface="+mn-lt"/>
              <a:ea typeface="+mn-ea"/>
              <a:cs typeface="+mn-cs"/>
            </a:endParaRPr>
          </a:p>
          <a:p>
            <a:r>
              <a:rPr lang="en-GB" sz="1200" b="0" i="0" kern="1200" baseline="0" dirty="0" smtClean="0">
                <a:solidFill>
                  <a:schemeClr val="tx1"/>
                </a:solidFill>
                <a:latin typeface="+mn-lt"/>
                <a:ea typeface="+mn-ea"/>
                <a:cs typeface="+mn-cs"/>
              </a:rPr>
              <a:t>Before leaving to travel around the world Darwin was told that he would change his abolitionist views on slavery when he saw it in action. The opposite occurred; he became more convinced that slavery was a ‘</a:t>
            </a:r>
            <a:r>
              <a:rPr lang="en-GB" sz="1200" b="0" i="1" kern="1200" baseline="0" dirty="0" smtClean="0">
                <a:solidFill>
                  <a:schemeClr val="tx1"/>
                </a:solidFill>
                <a:latin typeface="+mn-lt"/>
                <a:ea typeface="+mn-ea"/>
                <a:cs typeface="+mn-cs"/>
              </a:rPr>
              <a:t>monstrous stain on our boasted liberty</a:t>
            </a:r>
            <a:r>
              <a:rPr lang="en-GB" sz="1200" b="0" i="0" kern="1200" baseline="0" dirty="0" smtClean="0">
                <a:solidFill>
                  <a:schemeClr val="tx1"/>
                </a:solidFill>
                <a:latin typeface="+mn-lt"/>
                <a:ea typeface="+mn-ea"/>
                <a:cs typeface="+mn-cs"/>
              </a:rPr>
              <a:t>’. He wrote to his friend John Herbert;</a:t>
            </a:r>
          </a:p>
          <a:p>
            <a:r>
              <a:rPr lang="en-GB" sz="1200" b="0" i="1" kern="1200" dirty="0" smtClean="0">
                <a:solidFill>
                  <a:schemeClr val="tx1"/>
                </a:solidFill>
                <a:latin typeface="+mn-lt"/>
                <a:ea typeface="+mn-ea"/>
                <a:cs typeface="+mn-cs"/>
              </a:rPr>
              <a:t>‘I have seen enough of Slavery &amp; the dispositions of the negros, to be thoroughly disgusted with the lies &amp; nonsense one hears on the subject in England.’ </a:t>
            </a:r>
            <a:endParaRPr lang="en-GB" i="1" dirty="0"/>
          </a:p>
        </p:txBody>
      </p:sp>
      <p:sp>
        <p:nvSpPr>
          <p:cNvPr id="4" name="Slide Number Placeholder 3"/>
          <p:cNvSpPr>
            <a:spLocks noGrp="1"/>
          </p:cNvSpPr>
          <p:nvPr>
            <p:ph type="sldNum" sz="quarter" idx="10"/>
          </p:nvPr>
        </p:nvSpPr>
        <p:spPr/>
        <p:txBody>
          <a:bodyPr/>
          <a:lstStyle/>
          <a:p>
            <a:fld id="{0F80D8AF-407C-4824-849D-988511F05D15}"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shackles were used on the long journeys of the slave</a:t>
            </a:r>
            <a:r>
              <a:rPr lang="en-GB" baseline="0" dirty="0" smtClean="0"/>
              <a:t> ships around the time of Darwin’s voyage. The letters were the initials of slave owners that were branded on to the skin of slaves. </a:t>
            </a:r>
            <a:endParaRPr lang="en-GB" dirty="0" smtClean="0"/>
          </a:p>
          <a:p>
            <a:r>
              <a:rPr lang="en-GB" dirty="0" smtClean="0"/>
              <a:t>While travelling through</a:t>
            </a:r>
            <a:r>
              <a:rPr lang="en-GB" baseline="0" dirty="0" smtClean="0"/>
              <a:t> S</a:t>
            </a:r>
            <a:r>
              <a:rPr lang="en-GB" dirty="0" smtClean="0"/>
              <a:t>outh America Darwin</a:t>
            </a:r>
            <a:r>
              <a:rPr lang="en-GB" baseline="0" dirty="0" smtClean="0"/>
              <a:t> encountered slaves working on plantations, as well as slave owners. He noted his experiences in his diary and was horrified by what he saw. </a:t>
            </a:r>
          </a:p>
          <a:p>
            <a:r>
              <a:rPr lang="en-GB" sz="1200" b="0" i="1" kern="1200" dirty="0" smtClean="0">
                <a:solidFill>
                  <a:schemeClr val="tx1"/>
                </a:solidFill>
                <a:latin typeface="+mn-lt"/>
                <a:ea typeface="+mn-ea"/>
                <a:cs typeface="+mn-cs"/>
              </a:rPr>
              <a:t>‘Near Rio de Janeiro I lived opposite to an old lady, who kept screws to crush the fingers of her female slaves. I have staid in a house where a young household mulatto, daily and hourly, was reviled, beaten, and persecuted enough to break the spirit of the lowest animal.’</a:t>
            </a:r>
            <a:r>
              <a:rPr lang="en-GB" sz="1200" b="0" i="1" kern="1200" baseline="0" dirty="0" smtClean="0">
                <a:solidFill>
                  <a:schemeClr val="tx1"/>
                </a:solidFill>
                <a:latin typeface="+mn-lt"/>
                <a:ea typeface="+mn-ea"/>
                <a:cs typeface="+mn-cs"/>
              </a:rPr>
              <a:t> </a:t>
            </a:r>
          </a:p>
          <a:p>
            <a:r>
              <a:rPr lang="en-GB" sz="1200" b="0" i="0" kern="1200" baseline="0" dirty="0" smtClean="0">
                <a:solidFill>
                  <a:schemeClr val="tx1"/>
                </a:solidFill>
                <a:latin typeface="+mn-lt"/>
                <a:ea typeface="+mn-ea"/>
                <a:cs typeface="+mn-cs"/>
              </a:rPr>
              <a:t>He concluded: </a:t>
            </a:r>
            <a:endParaRPr lang="en-GB" i="0" baseline="0" dirty="0" smtClean="0"/>
          </a:p>
          <a:p>
            <a:r>
              <a:rPr lang="en-GB" sz="1200" kern="1200" dirty="0" smtClean="0">
                <a:solidFill>
                  <a:schemeClr val="tx1"/>
                </a:solidFill>
                <a:latin typeface="+mn-lt"/>
                <a:ea typeface="+mn-ea"/>
                <a:cs typeface="+mn-cs"/>
              </a:rPr>
              <a:t>‘</a:t>
            </a:r>
            <a:r>
              <a:rPr lang="en-GB" sz="1200" i="1" kern="1200" dirty="0" smtClean="0">
                <a:solidFill>
                  <a:schemeClr val="tx1"/>
                </a:solidFill>
                <a:latin typeface="+mn-lt"/>
                <a:ea typeface="+mn-ea"/>
                <a:cs typeface="+mn-cs"/>
              </a:rPr>
              <a:t>On the 19th of August we finally left the shores of Brazil. I thank God, I shall never again visit a slave-country.’</a:t>
            </a:r>
            <a:endParaRPr lang="en-GB" baseline="0" dirty="0" smtClean="0"/>
          </a:p>
        </p:txBody>
      </p:sp>
      <p:sp>
        <p:nvSpPr>
          <p:cNvPr id="4" name="Slide Number Placeholder 3"/>
          <p:cNvSpPr>
            <a:spLocks noGrp="1"/>
          </p:cNvSpPr>
          <p:nvPr>
            <p:ph type="sldNum" sz="quarter" idx="10"/>
          </p:nvPr>
        </p:nvSpPr>
        <p:spPr/>
        <p:txBody>
          <a:bodyPr/>
          <a:lstStyle/>
          <a:p>
            <a:fld id="{0F80D8AF-407C-4824-849D-988511F05D15}"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August</a:t>
            </a:r>
            <a:r>
              <a:rPr lang="en-GB" baseline="0" dirty="0" smtClean="0"/>
              <a:t> 1833, w</a:t>
            </a:r>
            <a:r>
              <a:rPr lang="en-GB" dirty="0" smtClean="0"/>
              <a:t>hilst</a:t>
            </a:r>
            <a:r>
              <a:rPr lang="en-GB" baseline="0" dirty="0" smtClean="0"/>
              <a:t> Darwin was travelling through Argentina, the Slavery Abolition Act was passed in Britain which abolished slavery throughout the British Empire (with some initial exceptions). The large sum of £20 million was paid in compensation to the slave owners for their loss of business.</a:t>
            </a:r>
          </a:p>
          <a:p>
            <a:r>
              <a:rPr lang="en-GB" sz="1200" b="0" i="0" kern="1200" dirty="0" smtClean="0">
                <a:solidFill>
                  <a:schemeClr val="tx1"/>
                </a:solidFill>
                <a:latin typeface="+mn-lt"/>
                <a:ea typeface="+mn-ea"/>
                <a:cs typeface="+mn-cs"/>
              </a:rPr>
              <a:t>Darwin’s sister Susan wrote to her brother;</a:t>
            </a:r>
            <a:r>
              <a:rPr lang="en-GB" sz="1200" b="0" i="1" kern="1200" dirty="0" smtClean="0">
                <a:solidFill>
                  <a:schemeClr val="tx1"/>
                </a:solidFill>
                <a:latin typeface="+mn-lt"/>
                <a:ea typeface="+mn-ea"/>
                <a:cs typeface="+mn-cs"/>
              </a:rPr>
              <a:t> </a:t>
            </a:r>
          </a:p>
          <a:p>
            <a:r>
              <a:rPr lang="en-GB" sz="1200" b="0" i="0" kern="1200" dirty="0" smtClean="0">
                <a:solidFill>
                  <a:schemeClr val="tx1"/>
                </a:solidFill>
                <a:latin typeface="+mn-lt"/>
                <a:ea typeface="+mn-ea"/>
                <a:cs typeface="+mn-cs"/>
              </a:rPr>
              <a:t>‘</a:t>
            </a:r>
            <a:r>
              <a:rPr lang="en-GB" sz="1200" b="0" i="1" kern="1200" dirty="0" smtClean="0">
                <a:solidFill>
                  <a:schemeClr val="tx1"/>
                </a:solidFill>
                <a:latin typeface="+mn-lt"/>
                <a:ea typeface="+mn-ea"/>
                <a:cs typeface="+mn-cs"/>
              </a:rPr>
              <a:t>You will rejoice as much as we do over Slavery being abolished, but it is a pity the Apprenticeship does not commence till next August as that is a great while for the poor Slaves to be at the mercy of the Planters who I shd. think wd. treat them worse than ever.— I grudge too very much the 20 million compensation money: but perhaps it would never have been settled without this sum.’</a:t>
            </a:r>
          </a:p>
          <a:p>
            <a:endParaRPr lang="en-GB" dirty="0"/>
          </a:p>
        </p:txBody>
      </p:sp>
      <p:sp>
        <p:nvSpPr>
          <p:cNvPr id="4" name="Slide Number Placeholder 3"/>
          <p:cNvSpPr>
            <a:spLocks noGrp="1"/>
          </p:cNvSpPr>
          <p:nvPr>
            <p:ph type="sldNum" sz="quarter" idx="10"/>
          </p:nvPr>
        </p:nvSpPr>
        <p:spPr/>
        <p:txBody>
          <a:bodyPr/>
          <a:lstStyle/>
          <a:p>
            <a:fld id="{0F80D8AF-407C-4824-849D-988511F05D15}"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During the five year voyage Darwin spent</a:t>
            </a:r>
            <a:r>
              <a:rPr lang="en-GB" sz="1200" baseline="0" dirty="0" smtClean="0"/>
              <a:t> around three years on land. He </a:t>
            </a:r>
            <a:r>
              <a:rPr lang="en-GB" sz="1200" dirty="0" smtClean="0"/>
              <a:t>collected and sent back many thousands of samples and specimens including rocks, fossils, insects, animals, and plants. The bones belong to a </a:t>
            </a:r>
            <a:r>
              <a:rPr lang="en-GB" sz="1200" i="1" dirty="0" smtClean="0"/>
              <a:t>Megatherium</a:t>
            </a:r>
            <a:r>
              <a:rPr lang="en-GB" sz="1200" dirty="0" smtClean="0"/>
              <a:t> (giant ground sloth) that lived in South America around 5.3 million years ago.</a:t>
            </a:r>
          </a:p>
          <a:p>
            <a:r>
              <a:rPr lang="en-GB" sz="1200" dirty="0" smtClean="0"/>
              <a:t>Darwin’s collections were sometimes packaged in whatever containers</a:t>
            </a:r>
            <a:r>
              <a:rPr lang="en-GB" sz="1200" baseline="0" dirty="0" smtClean="0"/>
              <a:t> he </a:t>
            </a:r>
            <a:r>
              <a:rPr lang="en-GB" sz="1200" dirty="0" smtClean="0"/>
              <a:t>had to hand, including these pill boxes which contained some</a:t>
            </a:r>
            <a:r>
              <a:rPr lang="en-GB" sz="1200" baseline="0" dirty="0" smtClean="0"/>
              <a:t> of his small geology samples. The trunks full of specimens were </a:t>
            </a:r>
            <a:r>
              <a:rPr lang="en-GB" sz="1200" dirty="0" smtClean="0"/>
              <a:t>sent home regularly via ships that were returning to England.</a:t>
            </a:r>
          </a:p>
          <a:p>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495300" y="3592813"/>
            <a:ext cx="8915400" cy="0"/>
          </a:xfrm>
          <a:prstGeom prst="line">
            <a:avLst/>
          </a:prstGeom>
          <a:ln>
            <a:solidFill>
              <a:schemeClr val="accent4"/>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a:off x="495300" y="2120189"/>
            <a:ext cx="8915400" cy="0"/>
          </a:xfrm>
          <a:prstGeom prst="line">
            <a:avLst/>
          </a:prstGeom>
          <a:ln w="381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0967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1269263" y="1600201"/>
            <a:ext cx="8373954" cy="3748457"/>
          </a:xfrm>
        </p:spPr>
        <p:txBody>
          <a:bodyPr>
            <a:normAutofit/>
          </a:bodyPr>
          <a:lstStyle>
            <a:lvl1pPr marL="0" indent="0">
              <a:buNone/>
              <a:defRPr sz="1600" spc="-100">
                <a:solidFill>
                  <a:schemeClr val="accent4"/>
                </a:solidFill>
              </a:defRPr>
            </a:lvl1pPr>
          </a:lstStyle>
          <a:p>
            <a:pPr lvl="0"/>
            <a:r>
              <a:rPr lang="en-GB" dirty="0" smtClean="0"/>
              <a:t>Images</a:t>
            </a:r>
          </a:p>
          <a:p>
            <a:pPr lvl="0"/>
            <a:r>
              <a:rPr lang="en-GB" dirty="0" smtClean="0"/>
              <a:t>Slide 1:  Click to edit text here</a:t>
            </a:r>
          </a:p>
        </p:txBody>
      </p:sp>
      <p:sp>
        <p:nvSpPr>
          <p:cNvPr id="11" name="Title 1"/>
          <p:cNvSpPr>
            <a:spLocks noGrp="1"/>
          </p:cNvSpPr>
          <p:nvPr>
            <p:ph type="title" hasCustomPrompt="1"/>
          </p:nvPr>
        </p:nvSpPr>
        <p:spPr>
          <a:xfrm>
            <a:off x="1269263" y="274638"/>
            <a:ext cx="8373954" cy="1143000"/>
          </a:xfrm>
        </p:spPr>
        <p:txBody>
          <a:bodyPr/>
          <a:lstStyle>
            <a:lvl1pPr algn="r">
              <a:defRPr/>
            </a:lvl1pPr>
          </a:lstStyle>
          <a:p>
            <a:r>
              <a:rPr lang="en-GB" dirty="0" smtClean="0"/>
              <a:t>Acknowledgements</a:t>
            </a:r>
            <a:endParaRPr lang="en-US" dirty="0"/>
          </a:p>
        </p:txBody>
      </p:sp>
      <p:cxnSp>
        <p:nvCxnSpPr>
          <p:cNvPr id="12" name="Straight Connector 11"/>
          <p:cNvCxnSpPr/>
          <p:nvPr userDrawn="1"/>
        </p:nvCxnSpPr>
        <p:spPr>
          <a:xfrm>
            <a:off x="1269263" y="1417638"/>
            <a:ext cx="8373955" cy="0"/>
          </a:xfrm>
          <a:prstGeom prst="line">
            <a:avLst/>
          </a:prstGeom>
          <a:ln>
            <a:solidFill>
              <a:srgbClr val="C84E00"/>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C84E00"/>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
        <p:nvSpPr>
          <p:cNvPr id="2" name="TextBox 1"/>
          <p:cNvSpPr txBox="1"/>
          <p:nvPr userDrawn="1"/>
        </p:nvSpPr>
        <p:spPr>
          <a:xfrm>
            <a:off x="1269263" y="5447045"/>
            <a:ext cx="8373955" cy="600164"/>
          </a:xfrm>
          <a:prstGeom prst="rect">
            <a:avLst/>
          </a:prstGeom>
          <a:noFill/>
        </p:spPr>
        <p:txBody>
          <a:bodyPr wrap="square" rtlCol="0">
            <a:spAutoFit/>
          </a:bodyPr>
          <a:lstStyle/>
          <a:p>
            <a:pPr marL="0" algn="r">
              <a:spcBef>
                <a:spcPts val="600"/>
              </a:spcBef>
            </a:pPr>
            <a:r>
              <a:rPr lang="en-US" sz="1400" kern="1200" spc="0" dirty="0" smtClean="0">
                <a:solidFill>
                  <a:srgbClr val="C84E00"/>
                </a:solidFill>
                <a:latin typeface="Myriad Pro"/>
              </a:rPr>
              <a:t>This resource has been produced by the Darwin Correspondence Project</a:t>
            </a:r>
          </a:p>
          <a:p>
            <a:pPr marL="0" algn="r">
              <a:spcBef>
                <a:spcPts val="600"/>
              </a:spcBef>
            </a:pPr>
            <a:r>
              <a:rPr lang="en-US" sz="1400" kern="1200" spc="0" dirty="0" smtClean="0">
                <a:solidFill>
                  <a:srgbClr val="C84E00"/>
                </a:solidFill>
                <a:latin typeface="Myriad Pro"/>
              </a:rPr>
              <a:t>www.darwinproject.ac.uk</a:t>
            </a:r>
            <a:endParaRPr lang="en-US" sz="1400" kern="1200" spc="0" dirty="0">
              <a:solidFill>
                <a:srgbClr val="C84E00"/>
              </a:solidFill>
              <a:latin typeface="Myriad Pro"/>
            </a:endParaRPr>
          </a:p>
        </p:txBody>
      </p:sp>
    </p:spTree>
    <p:extLst>
      <p:ext uri="{BB962C8B-B14F-4D97-AF65-F5344CB8AC3E}">
        <p14:creationId xmlns="" xmlns:p14="http://schemas.microsoft.com/office/powerpoint/2010/main" val="187824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809513" y="1590438"/>
            <a:ext cx="38337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1269263" y="1590438"/>
            <a:ext cx="4354513" cy="4525963"/>
          </a:xfrm>
          <a:ln w="38100" cap="rnd" cmpd="sng">
            <a:solidFill>
              <a:srgbClr val="C84E00"/>
            </a:solidFill>
          </a:ln>
        </p:spPr>
        <p:txBody>
          <a:bodyPr/>
          <a:lstStyle/>
          <a:p>
            <a:r>
              <a:rPr lang="en-US" dirty="0" smtClean="0"/>
              <a:t>Click icon to add picture</a:t>
            </a:r>
            <a:endParaRPr lang="en-US" dirty="0"/>
          </a:p>
        </p:txBody>
      </p:sp>
      <p:sp>
        <p:nvSpPr>
          <p:cNvPr id="11"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2" name="Straight Connector 11"/>
          <p:cNvCxnSpPr/>
          <p:nvPr userDrawn="1"/>
        </p:nvCxnSpPr>
        <p:spPr>
          <a:xfrm>
            <a:off x="1269263" y="1417638"/>
            <a:ext cx="8373955" cy="0"/>
          </a:xfrm>
          <a:prstGeom prst="line">
            <a:avLst/>
          </a:prstGeom>
          <a:ln>
            <a:solidFill>
              <a:srgbClr val="C84E00"/>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C84E00"/>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369268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68067" y="1600201"/>
            <a:ext cx="4375150" cy="4525963"/>
          </a:xfrm>
          <a:ln w="38100" cap="rnd" cmpd="sng">
            <a:solidFill>
              <a:srgbClr val="C84E00"/>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1269263" y="1598869"/>
            <a:ext cx="38209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1" name="Straight Connector 10"/>
          <p:cNvCxnSpPr/>
          <p:nvPr userDrawn="1"/>
        </p:nvCxnSpPr>
        <p:spPr>
          <a:xfrm>
            <a:off x="1269263" y="1417638"/>
            <a:ext cx="8373955" cy="0"/>
          </a:xfrm>
          <a:prstGeom prst="line">
            <a:avLst/>
          </a:prstGeom>
          <a:ln>
            <a:solidFill>
              <a:srgbClr val="C84E00"/>
            </a:solidFill>
          </a:ln>
          <a:effectLst/>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userDrawn="1"/>
        </p:nvCxnSpPr>
        <p:spPr>
          <a:xfrm flipV="1">
            <a:off x="1269263" y="274639"/>
            <a:ext cx="8373955" cy="18400"/>
          </a:xfrm>
          <a:prstGeom prst="line">
            <a:avLst/>
          </a:prstGeom>
          <a:ln w="38100" cmpd="sng">
            <a:solidFill>
              <a:srgbClr val="C84E00"/>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369268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Content Placeholder 2"/>
          <p:cNvSpPr>
            <a:spLocks noGrp="1"/>
          </p:cNvSpPr>
          <p:nvPr>
            <p:ph idx="1"/>
          </p:nvPr>
        </p:nvSpPr>
        <p:spPr>
          <a:xfrm>
            <a:off x="1269263" y="1600201"/>
            <a:ext cx="837395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2" name="Straight Connector 11"/>
          <p:cNvCxnSpPr/>
          <p:nvPr userDrawn="1"/>
        </p:nvCxnSpPr>
        <p:spPr>
          <a:xfrm>
            <a:off x="1269263" y="1417638"/>
            <a:ext cx="8373955" cy="0"/>
          </a:xfrm>
          <a:prstGeom prst="line">
            <a:avLst/>
          </a:prstGeom>
          <a:ln>
            <a:solidFill>
              <a:srgbClr val="C84E00"/>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C84E00"/>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183424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9"/>
          <p:cNvSpPr>
            <a:spLocks noGrp="1"/>
          </p:cNvSpPr>
          <p:nvPr>
            <p:ph type="pic" sz="quarter" idx="10"/>
          </p:nvPr>
        </p:nvSpPr>
        <p:spPr>
          <a:xfrm>
            <a:off x="1269263" y="2006726"/>
            <a:ext cx="3600000" cy="3600000"/>
          </a:xfrm>
          <a:prstGeom prst="ellipse">
            <a:avLst/>
          </a:prstGeom>
          <a:noFill/>
          <a:ln w="38100" cmpd="sng">
            <a:solidFill>
              <a:srgbClr val="C84E00"/>
            </a:solidFill>
          </a:ln>
          <a:effectLst/>
        </p:spPr>
        <p:txBody>
          <a:bodyPr/>
          <a:lstStyle/>
          <a:p>
            <a:r>
              <a:rPr lang="en-US" dirty="0" smtClean="0"/>
              <a:t>Click icon to add picture</a:t>
            </a:r>
            <a:endParaRPr lang="en-US" dirty="0"/>
          </a:p>
        </p:txBody>
      </p:sp>
      <p:sp>
        <p:nvSpPr>
          <p:cNvPr id="11" name="Oval 10"/>
          <p:cNvSpPr/>
          <p:nvPr userDrawn="1"/>
        </p:nvSpPr>
        <p:spPr>
          <a:xfrm>
            <a:off x="1073344" y="2904976"/>
            <a:ext cx="3559775" cy="3285946"/>
          </a:xfrm>
          <a:prstGeom prst="ellipse">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766489" y="2457293"/>
            <a:ext cx="3559775" cy="328594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7" name="Straight Connector 16"/>
          <p:cNvCxnSpPr/>
          <p:nvPr userDrawn="1"/>
        </p:nvCxnSpPr>
        <p:spPr>
          <a:xfrm>
            <a:off x="1269263" y="1417638"/>
            <a:ext cx="8373955" cy="0"/>
          </a:xfrm>
          <a:prstGeom prst="line">
            <a:avLst/>
          </a:prstGeom>
          <a:ln>
            <a:solidFill>
              <a:srgbClr val="C84E00"/>
            </a:solidFill>
          </a:ln>
          <a:effectLst/>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userDrawn="1"/>
        </p:nvCxnSpPr>
        <p:spPr>
          <a:xfrm flipV="1">
            <a:off x="1269263" y="274639"/>
            <a:ext cx="8373955" cy="18400"/>
          </a:xfrm>
          <a:prstGeom prst="line">
            <a:avLst/>
          </a:prstGeom>
          <a:ln w="38100" cmpd="sng">
            <a:solidFill>
              <a:srgbClr val="C84E00"/>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36926863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538168" y="3148626"/>
            <a:ext cx="3600000" cy="3600000"/>
          </a:xfrm>
          <a:prstGeom prst="ellipse">
            <a:avLst/>
          </a:prstGeom>
          <a:noFill/>
          <a:ln w="38100" cmpd="sng">
            <a:solidFill>
              <a:srgbClr val="C84E00"/>
            </a:solidFill>
          </a:ln>
          <a:effectLst/>
        </p:spPr>
        <p:txBody>
          <a:bodyPr/>
          <a:lstStyle/>
          <a:p>
            <a:r>
              <a:rPr lang="en-US" dirty="0" smtClean="0"/>
              <a:t>Click icon to add picture</a:t>
            </a:r>
            <a:endParaRPr lang="en-US" dirty="0"/>
          </a:p>
        </p:txBody>
      </p:sp>
      <p:sp>
        <p:nvSpPr>
          <p:cNvPr id="11" name="Oval 10"/>
          <p:cNvSpPr/>
          <p:nvPr userDrawn="1"/>
        </p:nvSpPr>
        <p:spPr>
          <a:xfrm>
            <a:off x="1073344" y="2904976"/>
            <a:ext cx="3559775" cy="3285946"/>
          </a:xfrm>
          <a:prstGeom prst="ellipse">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766489" y="2457293"/>
            <a:ext cx="3559775" cy="328594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9"/>
          <p:cNvSpPr>
            <a:spLocks noGrp="1"/>
          </p:cNvSpPr>
          <p:nvPr>
            <p:ph type="pic" sz="quarter" idx="11"/>
          </p:nvPr>
        </p:nvSpPr>
        <p:spPr>
          <a:xfrm>
            <a:off x="6043217" y="1605639"/>
            <a:ext cx="3600000" cy="3600000"/>
          </a:xfrm>
          <a:prstGeom prst="ellipse">
            <a:avLst/>
          </a:prstGeom>
          <a:noFill/>
          <a:ln w="38100" cmpd="sng">
            <a:solidFill>
              <a:srgbClr val="C84E00"/>
            </a:solidFill>
          </a:ln>
          <a:effectLst/>
        </p:spPr>
        <p:txBody>
          <a:bodyPr/>
          <a:lstStyle/>
          <a:p>
            <a:r>
              <a:rPr lang="en-US" dirty="0" smtClean="0"/>
              <a:t>Click icon to add picture</a:t>
            </a:r>
            <a:endParaRPr lang="en-US" dirty="0"/>
          </a:p>
        </p:txBody>
      </p:sp>
      <p:sp>
        <p:nvSpPr>
          <p:cNvPr id="14" name="Picture Placeholder 9"/>
          <p:cNvSpPr>
            <a:spLocks noGrp="1"/>
          </p:cNvSpPr>
          <p:nvPr>
            <p:ph type="pic" sz="quarter" idx="12"/>
          </p:nvPr>
        </p:nvSpPr>
        <p:spPr>
          <a:xfrm>
            <a:off x="1033119" y="1616746"/>
            <a:ext cx="3600000" cy="3600000"/>
          </a:xfrm>
          <a:prstGeom prst="ellipse">
            <a:avLst/>
          </a:prstGeom>
          <a:noFill/>
          <a:ln w="38100" cmpd="sng">
            <a:solidFill>
              <a:srgbClr val="C84E00"/>
            </a:solidFill>
          </a:ln>
          <a:effectLst/>
        </p:spPr>
        <p:txBody>
          <a:bodyPr/>
          <a:lstStyle/>
          <a:p>
            <a:r>
              <a:rPr lang="en-US" dirty="0" smtClean="0"/>
              <a:t>Click icon to add picture</a:t>
            </a:r>
            <a:endParaRPr lang="en-US" dirty="0"/>
          </a:p>
        </p:txBody>
      </p:sp>
      <p:sp>
        <p:nvSpPr>
          <p:cNvPr id="19"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20" name="Straight Connector 19"/>
          <p:cNvCxnSpPr/>
          <p:nvPr userDrawn="1"/>
        </p:nvCxnSpPr>
        <p:spPr>
          <a:xfrm>
            <a:off x="1269263" y="1417638"/>
            <a:ext cx="8373955" cy="0"/>
          </a:xfrm>
          <a:prstGeom prst="line">
            <a:avLst/>
          </a:prstGeom>
          <a:ln>
            <a:solidFill>
              <a:srgbClr val="C84E00"/>
            </a:solidFill>
          </a:ln>
          <a:effectLst/>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userDrawn="1"/>
        </p:nvCxnSpPr>
        <p:spPr>
          <a:xfrm flipV="1">
            <a:off x="1269263" y="274639"/>
            <a:ext cx="8373955" cy="18400"/>
          </a:xfrm>
          <a:prstGeom prst="line">
            <a:avLst/>
          </a:prstGeom>
          <a:ln w="38100" cmpd="sng">
            <a:solidFill>
              <a:srgbClr val="C84E00"/>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3406193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7579" y="274638"/>
            <a:ext cx="7155638" cy="1143000"/>
          </a:xfrm>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63" y="1645742"/>
            <a:ext cx="8373954" cy="4472123"/>
          </a:xfrm>
          <a:ln w="38100" cap="rnd" cmpd="sng">
            <a:solidFill>
              <a:srgbClr val="C84E00"/>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63" y="1417638"/>
            <a:ext cx="8373955" cy="0"/>
          </a:xfrm>
          <a:prstGeom prst="line">
            <a:avLst/>
          </a:prstGeom>
          <a:ln>
            <a:solidFill>
              <a:srgbClr val="C84E00"/>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63" y="274639"/>
            <a:ext cx="8373955" cy="18400"/>
          </a:xfrm>
          <a:prstGeom prst="line">
            <a:avLst/>
          </a:prstGeom>
          <a:ln w="38100" cmpd="sng">
            <a:solidFill>
              <a:srgbClr val="C84E00"/>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1269263" y="293040"/>
            <a:ext cx="1123200" cy="1124599"/>
          </a:xfrm>
          <a:prstGeom prst="ellipse">
            <a:avLst/>
          </a:prstGeom>
          <a:noFill/>
          <a:ln w="38100" cmpd="sng">
            <a:solidFill>
              <a:srgbClr val="C84E00"/>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231089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69270" y="274638"/>
            <a:ext cx="8373954" cy="11430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71" y="1645742"/>
            <a:ext cx="8373954" cy="4472123"/>
          </a:xfrm>
          <a:ln w="38100" cap="rnd" cmpd="sng">
            <a:solidFill>
              <a:srgbClr val="C84E00"/>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71" y="1417638"/>
            <a:ext cx="8373955" cy="0"/>
          </a:xfrm>
          <a:prstGeom prst="line">
            <a:avLst/>
          </a:prstGeom>
          <a:ln>
            <a:solidFill>
              <a:srgbClr val="C84E00"/>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70" y="274639"/>
            <a:ext cx="8373955" cy="18400"/>
          </a:xfrm>
          <a:prstGeom prst="line">
            <a:avLst/>
          </a:prstGeom>
          <a:ln w="38100" cmpd="sng">
            <a:solidFill>
              <a:srgbClr val="C84E00"/>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8110804" y="279455"/>
            <a:ext cx="1123200" cy="1124599"/>
          </a:xfrm>
          <a:prstGeom prst="ellipse">
            <a:avLst/>
          </a:prstGeom>
          <a:noFill/>
          <a:ln w="38100" cmpd="sng">
            <a:solidFill>
              <a:srgbClr val="C84E00"/>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2"/>
          </a:xfrm>
          <a:prstGeom prst="rect">
            <a:avLst/>
          </a:prstGeom>
        </p:spPr>
      </p:pic>
    </p:spTree>
    <p:extLst>
      <p:ext uri="{BB962C8B-B14F-4D97-AF65-F5344CB8AC3E}">
        <p14:creationId xmlns="" xmlns:p14="http://schemas.microsoft.com/office/powerpoint/2010/main" val="212266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7579" y="274638"/>
            <a:ext cx="7155638" cy="1143000"/>
          </a:xfrm>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63" y="1645742"/>
            <a:ext cx="8373954" cy="4472123"/>
          </a:xfrm>
          <a:ln w="38100" cap="rnd" cmpd="sng">
            <a:solidFill>
              <a:srgbClr val="C84E00"/>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63" y="1417638"/>
            <a:ext cx="8373955" cy="0"/>
          </a:xfrm>
          <a:prstGeom prst="line">
            <a:avLst/>
          </a:prstGeom>
          <a:ln>
            <a:solidFill>
              <a:srgbClr val="C84E00"/>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63" y="274639"/>
            <a:ext cx="8373955" cy="18400"/>
          </a:xfrm>
          <a:prstGeom prst="line">
            <a:avLst/>
          </a:prstGeom>
          <a:ln w="38100" cmpd="sng">
            <a:solidFill>
              <a:srgbClr val="C84E00"/>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1269263" y="1645742"/>
            <a:ext cx="1800000" cy="1800000"/>
          </a:xfrm>
          <a:prstGeom prst="ellipse">
            <a:avLst/>
          </a:prstGeom>
          <a:noFill/>
          <a:ln w="38100" cmpd="sng">
            <a:solidFill>
              <a:srgbClr val="C84E00"/>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83591" y="317864"/>
            <a:ext cx="743988" cy="6430761"/>
          </a:xfrm>
          <a:prstGeom prst="rect">
            <a:avLst/>
          </a:prstGeom>
        </p:spPr>
      </p:pic>
    </p:spTree>
    <p:extLst>
      <p:ext uri="{BB962C8B-B14F-4D97-AF65-F5344CB8AC3E}">
        <p14:creationId xmlns="" xmlns:p14="http://schemas.microsoft.com/office/powerpoint/2010/main" val="36581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DCP-logo.png"/>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7638094" y="6235019"/>
            <a:ext cx="2184000" cy="543640"/>
          </a:xfrm>
          <a:prstGeom prst="rect">
            <a:avLst/>
          </a:prstGeom>
          <a:ln w="76200" cmpd="sng">
            <a:solidFill>
              <a:schemeClr val="bg1"/>
            </a:solidFill>
          </a:ln>
        </p:spPr>
      </p:pic>
    </p:spTree>
    <p:extLst>
      <p:ext uri="{BB962C8B-B14F-4D97-AF65-F5344CB8AC3E}">
        <p14:creationId xmlns="" xmlns:p14="http://schemas.microsoft.com/office/powerpoint/2010/main" val="3371476190"/>
      </p:ext>
    </p:extLst>
  </p:cSld>
  <p:clrMap bg1="lt1" tx1="dk1" bg2="lt2" tx2="dk2" accent1="accent1" accent2="accent2" accent3="accent3" accent4="accent4" accent5="accent5" accent6="accent6" hlink="hlink" folHlink="folHlink"/>
  <p:sldLayoutIdLst>
    <p:sldLayoutId id="2147483685" r:id="rId1"/>
    <p:sldLayoutId id="2147483695" r:id="rId2"/>
    <p:sldLayoutId id="2147483696" r:id="rId3"/>
    <p:sldLayoutId id="2147483700" r:id="rId4"/>
    <p:sldLayoutId id="2147483697" r:id="rId5"/>
    <p:sldLayoutId id="2147483704" r:id="rId6"/>
    <p:sldLayoutId id="2147483702" r:id="rId7"/>
    <p:sldLayoutId id="2147483703" r:id="rId8"/>
    <p:sldLayoutId id="2147483706" r:id="rId9"/>
    <p:sldLayoutId id="2147483705" r:id="rId10"/>
  </p:sldLayoutIdLst>
  <p:txStyles>
    <p:titleStyle>
      <a:lvl1pPr algn="ctr" defTabSz="457200" rtl="0" eaLnBrk="1" latinLnBrk="0" hangingPunct="1">
        <a:spcBef>
          <a:spcPct val="0"/>
        </a:spcBef>
        <a:buNone/>
        <a:defRPr sz="4400" b="0" i="0" kern="1200" spc="-100">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Darwin and slavery </a:t>
            </a:r>
            <a:endParaRPr lang="en-US" dirty="0"/>
          </a:p>
        </p:txBody>
      </p:sp>
      <p:sp>
        <p:nvSpPr>
          <p:cNvPr id="3" name="Subtitle 2"/>
          <p:cNvSpPr>
            <a:spLocks noGrp="1"/>
          </p:cNvSpPr>
          <p:nvPr>
            <p:ph type="subTitle" idx="1"/>
          </p:nvPr>
        </p:nvSpPr>
        <p:spPr>
          <a:xfrm>
            <a:off x="1485900" y="3886199"/>
            <a:ext cx="6934200" cy="2220985"/>
          </a:xfrm>
        </p:spPr>
        <p:txBody>
          <a:bodyPr>
            <a:normAutofit lnSpcReduction="10000"/>
          </a:bodyPr>
          <a:lstStyle/>
          <a:p>
            <a:r>
              <a:rPr lang="en-US" dirty="0" smtClean="0"/>
              <a:t>Cross curricular: History/ English/</a:t>
            </a:r>
          </a:p>
          <a:p>
            <a:r>
              <a:rPr lang="en-US" dirty="0" smtClean="0"/>
              <a:t>Design and technology</a:t>
            </a:r>
          </a:p>
          <a:p>
            <a:r>
              <a:rPr lang="en-US" dirty="0" smtClean="0"/>
              <a:t>Ages: 11-14</a:t>
            </a:r>
          </a:p>
          <a:p>
            <a:r>
              <a:rPr lang="en-US" dirty="0" smtClean="0"/>
              <a:t>Key stage:3</a:t>
            </a:r>
            <a:endParaRPr lang="en-US" dirty="0"/>
          </a:p>
        </p:txBody>
      </p:sp>
      <p:pic>
        <p:nvPicPr>
          <p:cNvPr id="1026" name="Picture 2" descr="E:\Sally1\Secondary schools\Powerpoint-Templates\Dots-04.png"/>
          <p:cNvPicPr>
            <a:picLocks noChangeAspect="1" noChangeArrowheads="1"/>
          </p:cNvPicPr>
          <p:nvPr/>
        </p:nvPicPr>
        <p:blipFill>
          <a:blip r:embed="rId3"/>
          <a:srcRect/>
          <a:stretch>
            <a:fillRect/>
          </a:stretch>
        </p:blipFill>
        <p:spPr bwMode="auto">
          <a:xfrm>
            <a:off x="537966" y="176169"/>
            <a:ext cx="793416" cy="6476301"/>
          </a:xfrm>
          <a:prstGeom prst="rect">
            <a:avLst/>
          </a:prstGeom>
          <a:noFill/>
        </p:spPr>
      </p:pic>
    </p:spTree>
    <p:extLst>
      <p:ext uri="{BB962C8B-B14F-4D97-AF65-F5344CB8AC3E}">
        <p14:creationId xmlns="" xmlns:p14="http://schemas.microsoft.com/office/powerpoint/2010/main" val="3040559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S-DAR-00233-00001-000-00017_Emma_Darwin (1).jpg"/>
          <p:cNvPicPr>
            <a:picLocks noGrp="1" noChangeAspect="1"/>
          </p:cNvPicPr>
          <p:nvPr>
            <p:ph type="pic" sz="quarter" idx="12"/>
          </p:nvPr>
        </p:nvPicPr>
        <p:blipFill>
          <a:blip r:embed="rId3"/>
          <a:srcRect t="9120" b="9120"/>
          <a:stretch>
            <a:fillRect/>
          </a:stretch>
        </p:blipFill>
        <p:spPr/>
      </p:pic>
      <p:sp>
        <p:nvSpPr>
          <p:cNvPr id="5" name="Title 4"/>
          <p:cNvSpPr>
            <a:spLocks noGrp="1"/>
          </p:cNvSpPr>
          <p:nvPr>
            <p:ph type="title"/>
          </p:nvPr>
        </p:nvSpPr>
        <p:spPr/>
        <p:txBody>
          <a:bodyPr/>
          <a:lstStyle/>
          <a:p>
            <a:pPr algn="ctr"/>
            <a:r>
              <a:rPr lang="en-GB" dirty="0" smtClean="0"/>
              <a:t>Life after the voyage </a:t>
            </a:r>
            <a:endParaRPr lang="en-GB" dirty="0"/>
          </a:p>
        </p:txBody>
      </p:sp>
      <p:pic>
        <p:nvPicPr>
          <p:cNvPr id="9" name="Picture Placeholder 8" descr="DAR_233-2-18.jpg"/>
          <p:cNvPicPr>
            <a:picLocks noGrp="1" noChangeAspect="1"/>
          </p:cNvPicPr>
          <p:nvPr>
            <p:ph type="pic" sz="quarter" idx="11"/>
          </p:nvPr>
        </p:nvPicPr>
        <p:blipFill>
          <a:blip r:embed="rId4"/>
          <a:srcRect l="12666" r="12666"/>
          <a:stretch>
            <a:fillRect/>
          </a:stretch>
        </p:blipFill>
        <p:spPr/>
      </p:pic>
      <p:pic>
        <p:nvPicPr>
          <p:cNvPr id="10" name="Picture Placeholder 9" descr="PR-KEYNES-M-00002-00027-000-00001.jpg"/>
          <p:cNvPicPr>
            <a:picLocks noGrp="1" noChangeAspect="1"/>
          </p:cNvPicPr>
          <p:nvPr>
            <p:ph type="pic" sz="quarter" idx="10"/>
          </p:nvPr>
        </p:nvPicPr>
        <p:blipFill>
          <a:blip r:embed="rId5"/>
          <a:srcRect l="22" r="22"/>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m-I-Not-A-Man-And-A-Brother-01.jpg"/>
          <p:cNvPicPr>
            <a:picLocks noGrp="1" noChangeAspect="1"/>
          </p:cNvPicPr>
          <p:nvPr>
            <p:ph sz="half" idx="2"/>
          </p:nvPr>
        </p:nvPicPr>
        <p:blipFill>
          <a:blip r:embed="rId3"/>
          <a:stretch>
            <a:fillRect/>
          </a:stretch>
        </p:blipFill>
        <p:spPr>
          <a:xfrm>
            <a:off x="5035550" y="1675606"/>
            <a:ext cx="4375150" cy="4375150"/>
          </a:xfrm>
        </p:spPr>
      </p:pic>
      <p:pic>
        <p:nvPicPr>
          <p:cNvPr id="5" name="Picture Placeholder 4" descr="MS-DAR-00225-000-00119.jpg"/>
          <p:cNvPicPr>
            <a:picLocks noGrp="1" noChangeAspect="1"/>
          </p:cNvPicPr>
          <p:nvPr>
            <p:ph type="pic" sz="quarter" idx="10"/>
          </p:nvPr>
        </p:nvPicPr>
        <p:blipFill>
          <a:blip r:embed="rId4"/>
          <a:srcRect t="9682" b="9682"/>
          <a:stretch>
            <a:fillRect/>
          </a:stretch>
        </p:blipFill>
        <p:spPr/>
      </p:pic>
      <p:sp>
        <p:nvSpPr>
          <p:cNvPr id="4" name="Title 3"/>
          <p:cNvSpPr>
            <a:spLocks noGrp="1"/>
          </p:cNvSpPr>
          <p:nvPr>
            <p:ph type="title"/>
          </p:nvPr>
        </p:nvSpPr>
        <p:spPr/>
        <p:txBody>
          <a:bodyPr/>
          <a:lstStyle/>
          <a:p>
            <a:pPr algn="ctr"/>
            <a:r>
              <a:rPr lang="en-GB" dirty="0" smtClean="0"/>
              <a:t>Darwin’s findings  </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GB" sz="1800" b="1" dirty="0" smtClean="0"/>
              <a:t>Images</a:t>
            </a:r>
          </a:p>
          <a:p>
            <a:pPr>
              <a:buNone/>
            </a:pPr>
            <a:r>
              <a:rPr lang="en-GB" sz="1600" dirty="0" smtClean="0"/>
              <a:t>Slide 2: 	</a:t>
            </a:r>
            <a:r>
              <a:rPr lang="en-GB" sz="1600" dirty="0" smtClean="0"/>
              <a:t> Artwork </a:t>
            </a:r>
            <a:r>
              <a:rPr lang="en-GB" sz="1600" dirty="0" smtClean="0"/>
              <a:t>based on sketch of Darwin by George Richmond held at </a:t>
            </a:r>
            <a:r>
              <a:rPr lang="en-GB" sz="1600" dirty="0" smtClean="0"/>
              <a:t>Cambridge 			University </a:t>
            </a:r>
            <a:r>
              <a:rPr lang="en-GB" sz="1600" dirty="0" smtClean="0"/>
              <a:t>Library, DAR 225:119, DAR 14.6</a:t>
            </a:r>
          </a:p>
          <a:p>
            <a:pPr>
              <a:buNone/>
            </a:pPr>
            <a:r>
              <a:rPr lang="en-GB" sz="1600" dirty="0" smtClean="0"/>
              <a:t>Slide 3:	Cambridge University Library </a:t>
            </a:r>
          </a:p>
          <a:p>
            <a:pPr>
              <a:buNone/>
            </a:pPr>
            <a:r>
              <a:rPr lang="en-GB" sz="1600" dirty="0" smtClean="0"/>
              <a:t>Slide 4: 	US National Library of Medicine IMH (B014334), </a:t>
            </a:r>
            <a:r>
              <a:rPr lang="en-GB" sz="1600" dirty="0" smtClean="0"/>
              <a:t>CUL (DAR </a:t>
            </a:r>
            <a:r>
              <a:rPr lang="en-GB" sz="1600" dirty="0" smtClean="0"/>
              <a:t>97: B4)</a:t>
            </a:r>
          </a:p>
          <a:p>
            <a:pPr>
              <a:buNone/>
            </a:pPr>
            <a:r>
              <a:rPr lang="en-GB" sz="1600" dirty="0" smtClean="0"/>
              <a:t>Slide 5: 	CUL, map data by Free Vector Maps </a:t>
            </a:r>
            <a:endParaRPr lang="en-GB" sz="1600" dirty="0" smtClean="0"/>
          </a:p>
          <a:p>
            <a:pPr>
              <a:buNone/>
            </a:pPr>
            <a:r>
              <a:rPr lang="en-GB" sz="1600" dirty="0" smtClean="0"/>
              <a:t>Slide 6:	Brooklyn Museum, gift of Emily Winthrop Miles (CC by 3.0), Josiah Wedgwood </a:t>
            </a:r>
            <a:r>
              <a:rPr lang="en-GB" sz="1600" dirty="0" smtClean="0"/>
              <a:t>NPG 		(D376630) © National </a:t>
            </a:r>
            <a:r>
              <a:rPr lang="en-GB" sz="1600" dirty="0" smtClean="0"/>
              <a:t>Portrait Gallery , London (CC by-NC-ND 3.0)</a:t>
            </a:r>
          </a:p>
          <a:p>
            <a:pPr>
              <a:buNone/>
            </a:pPr>
            <a:r>
              <a:rPr lang="en-GB" sz="1600" dirty="0" smtClean="0"/>
              <a:t>Slide7:	</a:t>
            </a:r>
            <a:r>
              <a:rPr lang="en-GB" sz="1600" dirty="0" smtClean="0"/>
              <a:t>www.slaveryimages.org</a:t>
            </a:r>
            <a:r>
              <a:rPr lang="en-GB" sz="1600" dirty="0" smtClean="0"/>
              <a:t>, </a:t>
            </a:r>
            <a:r>
              <a:rPr lang="en-GB" sz="1600" dirty="0" smtClean="0"/>
              <a:t>compiled: Jerome Handler/ Michael </a:t>
            </a:r>
            <a:r>
              <a:rPr lang="en-GB" sz="1600" dirty="0" err="1" smtClean="0"/>
              <a:t>Tuite</a:t>
            </a:r>
            <a:r>
              <a:rPr lang="en-GB" sz="1600" dirty="0" smtClean="0"/>
              <a:t>, sponsored by 			Virginia </a:t>
            </a:r>
            <a:r>
              <a:rPr lang="en-GB" sz="1600" dirty="0" smtClean="0"/>
              <a:t>Foundation for the Humanities and the University of </a:t>
            </a:r>
            <a:r>
              <a:rPr lang="en-GB" sz="1600" dirty="0" smtClean="0"/>
              <a:t>Virginia </a:t>
            </a:r>
            <a:r>
              <a:rPr lang="en-GB" sz="1600" dirty="0" smtClean="0"/>
              <a:t>Library</a:t>
            </a:r>
          </a:p>
          <a:p>
            <a:pPr>
              <a:buNone/>
            </a:pPr>
            <a:r>
              <a:rPr lang="en-GB" sz="1600" dirty="0" smtClean="0"/>
              <a:t>Slide 8:	</a:t>
            </a:r>
            <a:r>
              <a:rPr lang="en-GB" sz="1600" dirty="0" smtClean="0"/>
              <a:t> www.slaveryimages.org, compiled: Jerome Handler/ Michael </a:t>
            </a:r>
            <a:r>
              <a:rPr lang="en-GB" sz="1600" dirty="0" err="1" smtClean="0"/>
              <a:t>Tuite</a:t>
            </a:r>
            <a:r>
              <a:rPr lang="en-GB" sz="1600" dirty="0" smtClean="0"/>
              <a:t>, sponsored by 		</a:t>
            </a:r>
            <a:r>
              <a:rPr lang="en-GB" sz="1600" dirty="0" smtClean="0"/>
              <a:t>Virginia </a:t>
            </a:r>
            <a:r>
              <a:rPr lang="en-GB" sz="1600" dirty="0" smtClean="0"/>
              <a:t>Foundation for the Humanities and the University of Virginia Library</a:t>
            </a:r>
            <a:endParaRPr lang="en-GB" sz="1600" dirty="0" smtClean="0"/>
          </a:p>
          <a:p>
            <a:pPr>
              <a:buNone/>
            </a:pPr>
            <a:r>
              <a:rPr lang="en-GB" sz="1600" dirty="0" smtClean="0"/>
              <a:t>Slide 9: 	</a:t>
            </a:r>
            <a:r>
              <a:rPr lang="en-GB" sz="1600" dirty="0" smtClean="0"/>
              <a:t>Images from collections at Cambridge University Museum of Zoology/ </a:t>
            </a:r>
            <a:r>
              <a:rPr lang="en-GB" sz="1600" dirty="0" smtClean="0"/>
              <a:t>Sedgwick 			Museum</a:t>
            </a:r>
            <a:r>
              <a:rPr lang="en-GB" sz="1600" dirty="0" smtClean="0"/>
              <a:t>, </a:t>
            </a:r>
            <a:r>
              <a:rPr lang="en-GB" sz="1600" dirty="0" smtClean="0"/>
              <a:t>artist </a:t>
            </a:r>
            <a:r>
              <a:rPr lang="en-GB" sz="1600" dirty="0" smtClean="0"/>
              <a:t>impression of </a:t>
            </a:r>
            <a:r>
              <a:rPr lang="en-GB" sz="1600" dirty="0" err="1" smtClean="0"/>
              <a:t>Megatherium</a:t>
            </a:r>
            <a:r>
              <a:rPr lang="en-GB" sz="1600" dirty="0" smtClean="0"/>
              <a:t>, CUL</a:t>
            </a:r>
          </a:p>
          <a:p>
            <a:pPr>
              <a:buNone/>
            </a:pPr>
            <a:r>
              <a:rPr lang="en-GB" sz="1600" dirty="0" smtClean="0"/>
              <a:t>Slide </a:t>
            </a:r>
            <a:r>
              <a:rPr lang="en-GB" sz="1600" dirty="0" smtClean="0"/>
              <a:t>10: 	</a:t>
            </a:r>
            <a:r>
              <a:rPr lang="en-GB" sz="1600" dirty="0" smtClean="0"/>
              <a:t> CUL, artwork based on DAR 233.1:17,  Keynes.M.2.27, DAR 233.2.18</a:t>
            </a:r>
            <a:endParaRPr lang="en-GB" sz="1600" dirty="0" smtClean="0"/>
          </a:p>
          <a:p>
            <a:pPr>
              <a:buNone/>
            </a:pPr>
            <a:r>
              <a:rPr lang="en-GB" sz="1600" dirty="0" smtClean="0"/>
              <a:t>Slide 11: 	Cambridge University Library (</a:t>
            </a:r>
            <a:r>
              <a:rPr lang="en-GB" sz="1600" dirty="0" smtClean="0"/>
              <a:t>DAR225:119), </a:t>
            </a:r>
            <a:r>
              <a:rPr lang="en-GB" sz="1600" dirty="0" smtClean="0"/>
              <a:t>Library of Congress, Broadside collection, 		</a:t>
            </a:r>
            <a:r>
              <a:rPr lang="en-GB" sz="1600" dirty="0" smtClean="0"/>
              <a:t>(portfolio </a:t>
            </a:r>
            <a:r>
              <a:rPr lang="en-GB" sz="1600" dirty="0" smtClean="0"/>
              <a:t>118, </a:t>
            </a:r>
            <a:r>
              <a:rPr lang="en-GB" sz="1600" dirty="0" smtClean="0"/>
              <a:t>no32a)</a:t>
            </a:r>
            <a:endParaRPr lang="en-GB" sz="1600" dirty="0" smtClean="0"/>
          </a:p>
          <a:p>
            <a:pPr>
              <a:buNone/>
            </a:pPr>
            <a:endParaRPr lang="en-GB" sz="1800" dirty="0"/>
          </a:p>
        </p:txBody>
      </p:sp>
      <p:sp>
        <p:nvSpPr>
          <p:cNvPr id="3" name="Title 2"/>
          <p:cNvSpPr>
            <a:spLocks noGrp="1"/>
          </p:cNvSpPr>
          <p:nvPr>
            <p:ph type="title"/>
          </p:nvPr>
        </p:nvSpPr>
        <p:spPr/>
        <p:txBody>
          <a:bodyPr/>
          <a:lstStyle/>
          <a:p>
            <a:pPr algn="ctr"/>
            <a:r>
              <a:rPr lang="en-GB" dirty="0" smtClean="0"/>
              <a:t>Acknowledgements</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S-DAR-00225-000-00119.jpg"/>
          <p:cNvPicPr>
            <a:picLocks noGrp="1" noChangeAspect="1"/>
          </p:cNvPicPr>
          <p:nvPr>
            <p:ph type="pic" sz="quarter" idx="12"/>
          </p:nvPr>
        </p:nvPicPr>
        <p:blipFill>
          <a:blip r:embed="rId3"/>
          <a:srcRect t="9700" b="9700"/>
          <a:stretch>
            <a:fillRect/>
          </a:stretch>
        </p:blipFill>
        <p:spPr>
          <a:xfrm>
            <a:off x="1033119" y="1605639"/>
            <a:ext cx="3600000" cy="3600000"/>
          </a:xfrm>
        </p:spPr>
      </p:pic>
      <p:sp>
        <p:nvSpPr>
          <p:cNvPr id="5" name="Title 4"/>
          <p:cNvSpPr>
            <a:spLocks noGrp="1"/>
          </p:cNvSpPr>
          <p:nvPr>
            <p:ph type="title"/>
          </p:nvPr>
        </p:nvSpPr>
        <p:spPr/>
        <p:txBody>
          <a:bodyPr/>
          <a:lstStyle/>
          <a:p>
            <a:pPr algn="ctr"/>
            <a:r>
              <a:rPr lang="en-GB" dirty="0" smtClean="0"/>
              <a:t>Who was Charles Darwin?</a:t>
            </a:r>
            <a:endParaRPr lang="en-GB" dirty="0"/>
          </a:p>
        </p:txBody>
      </p:sp>
      <p:pic>
        <p:nvPicPr>
          <p:cNvPr id="10" name="Picture Placeholder 9" descr="MS-DAR-00141-000-00006-r4.jpg"/>
          <p:cNvPicPr>
            <a:picLocks noGrp="1" noChangeAspect="1"/>
          </p:cNvPicPr>
          <p:nvPr>
            <p:ph type="pic" sz="quarter" idx="11"/>
          </p:nvPr>
        </p:nvPicPr>
        <p:blipFill>
          <a:blip r:embed="rId4"/>
          <a:srcRect t="15080" b="15080"/>
          <a:stretch>
            <a:fillRect/>
          </a:stretch>
        </p:blipFill>
        <p:spPr/>
      </p:pic>
      <p:pic>
        <p:nvPicPr>
          <p:cNvPr id="12" name="Picture Placeholder 11" descr="Richmond_Darwin-sketch-1839-coloured-smaller.jpg"/>
          <p:cNvPicPr>
            <a:picLocks noGrp="1" noChangeAspect="1"/>
          </p:cNvPicPr>
          <p:nvPr>
            <p:ph type="pic" sz="quarter" idx="10"/>
          </p:nvPr>
        </p:nvPicPr>
        <p:blipFill>
          <a:blip r:embed="rId5"/>
          <a:srcRect t="12825" b="12825"/>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rists_d129_008-from-exhibition.jpg"/>
          <p:cNvPicPr>
            <a:picLocks noGrp="1" noChangeAspect="1"/>
          </p:cNvPicPr>
          <p:nvPr>
            <p:ph sz="half" idx="2"/>
          </p:nvPr>
        </p:nvPicPr>
        <p:blipFill>
          <a:blip r:embed="rId3"/>
          <a:stretch>
            <a:fillRect/>
          </a:stretch>
        </p:blipFill>
        <p:spPr>
          <a:xfrm>
            <a:off x="5958974" y="1590675"/>
            <a:ext cx="3534777" cy="4525963"/>
          </a:xfrm>
          <a:ln w="38100">
            <a:solidFill>
              <a:srgbClr val="C84E00"/>
            </a:solidFill>
          </a:ln>
        </p:spPr>
      </p:pic>
      <p:sp>
        <p:nvSpPr>
          <p:cNvPr id="4" name="Title 3"/>
          <p:cNvSpPr>
            <a:spLocks noGrp="1"/>
          </p:cNvSpPr>
          <p:nvPr>
            <p:ph type="title"/>
          </p:nvPr>
        </p:nvSpPr>
        <p:spPr/>
        <p:txBody>
          <a:bodyPr/>
          <a:lstStyle/>
          <a:p>
            <a:pPr algn="ctr"/>
            <a:r>
              <a:rPr lang="en-GB" dirty="0" smtClean="0"/>
              <a:t>Darwin as a young man</a:t>
            </a:r>
            <a:endParaRPr lang="en-GB" dirty="0"/>
          </a:p>
        </p:txBody>
      </p:sp>
      <p:pic>
        <p:nvPicPr>
          <p:cNvPr id="7" name="Picture Placeholder 6" descr="Richmond_Darwin-sketch-1839-coloured-smaller (1).jpg"/>
          <p:cNvPicPr>
            <a:picLocks noGrp="1" noChangeAspect="1"/>
          </p:cNvPicPr>
          <p:nvPr>
            <p:ph type="pic" sz="quarter" idx="10"/>
          </p:nvPr>
        </p:nvPicPr>
        <p:blipFill>
          <a:blip r:embed="rId4"/>
          <a:srcRect t="12894" b="12894"/>
          <a:stretch>
            <a:fillRect/>
          </a:stretch>
        </p:blipFill>
        <p:spPr>
          <a:ln>
            <a:solidFill>
              <a:srgbClr val="C84E00"/>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enslow_offer_letter short.jpg"/>
          <p:cNvPicPr>
            <a:picLocks noGrp="1" noChangeAspect="1"/>
          </p:cNvPicPr>
          <p:nvPr>
            <p:ph sz="half" idx="2"/>
          </p:nvPr>
        </p:nvPicPr>
        <p:blipFill>
          <a:blip r:embed="rId3"/>
          <a:stretch>
            <a:fillRect/>
          </a:stretch>
        </p:blipFill>
        <p:spPr>
          <a:xfrm>
            <a:off x="5393382" y="1600200"/>
            <a:ext cx="3659485" cy="4525963"/>
          </a:xfrm>
          <a:ln w="38100">
            <a:solidFill>
              <a:srgbClr val="C84E00"/>
            </a:solidFill>
          </a:ln>
        </p:spPr>
      </p:pic>
      <p:pic>
        <p:nvPicPr>
          <p:cNvPr id="5" name="Picture Placeholder 4" descr="HENSLOW-J-S-01-02235.jpg"/>
          <p:cNvPicPr>
            <a:picLocks noGrp="1" noChangeAspect="1"/>
          </p:cNvPicPr>
          <p:nvPr>
            <p:ph type="pic" sz="quarter" idx="10"/>
          </p:nvPr>
        </p:nvPicPr>
        <p:blipFill>
          <a:blip r:embed="rId4"/>
          <a:srcRect t="8782" b="8782"/>
          <a:stretch>
            <a:fillRect/>
          </a:stretch>
        </p:blipFill>
        <p:spPr/>
      </p:pic>
      <p:sp>
        <p:nvSpPr>
          <p:cNvPr id="4" name="Title 3"/>
          <p:cNvSpPr>
            <a:spLocks noGrp="1"/>
          </p:cNvSpPr>
          <p:nvPr>
            <p:ph type="title"/>
          </p:nvPr>
        </p:nvSpPr>
        <p:spPr/>
        <p:txBody>
          <a:bodyPr/>
          <a:lstStyle/>
          <a:p>
            <a:pPr algn="ctr"/>
            <a:r>
              <a:rPr lang="en-GB" dirty="0" smtClean="0"/>
              <a:t>Darwin receives an offer</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agle-Voyage-Route-01.jpg"/>
          <p:cNvPicPr>
            <a:picLocks noGrp="1" noChangeAspect="1"/>
          </p:cNvPicPr>
          <p:nvPr>
            <p:ph idx="1"/>
          </p:nvPr>
        </p:nvPicPr>
        <p:blipFill>
          <a:blip r:embed="rId3"/>
          <a:stretch>
            <a:fillRect/>
          </a:stretch>
        </p:blipFill>
        <p:spPr>
          <a:xfrm>
            <a:off x="2255415" y="1600200"/>
            <a:ext cx="6401645" cy="4525963"/>
          </a:xfrm>
        </p:spPr>
      </p:pic>
      <p:sp>
        <p:nvSpPr>
          <p:cNvPr id="3" name="Title 2"/>
          <p:cNvSpPr>
            <a:spLocks noGrp="1"/>
          </p:cNvSpPr>
          <p:nvPr>
            <p:ph type="title"/>
          </p:nvPr>
        </p:nvSpPr>
        <p:spPr/>
        <p:txBody>
          <a:bodyPr/>
          <a:lstStyle/>
          <a:p>
            <a:pPr algn="ctr"/>
            <a:r>
              <a:rPr lang="en-GB" dirty="0" smtClean="0"/>
              <a:t>Where did the ship go?</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The Wedgwood medallion</a:t>
            </a:r>
            <a:endParaRPr lang="en-GB" dirty="0"/>
          </a:p>
        </p:txBody>
      </p:sp>
      <p:pic>
        <p:nvPicPr>
          <p:cNvPr id="8" name="Picture Placeholder 7" descr="Wedgwood-Medallion1.jpg"/>
          <p:cNvPicPr>
            <a:picLocks noGrp="1" noChangeAspect="1"/>
          </p:cNvPicPr>
          <p:nvPr>
            <p:ph type="pic" sz="quarter" idx="10"/>
          </p:nvPr>
        </p:nvPicPr>
        <p:blipFill>
          <a:blip r:embed="rId3"/>
          <a:srcRect t="2865" b="2865"/>
          <a:stretch>
            <a:fillRect/>
          </a:stretch>
        </p:blipFill>
        <p:spPr/>
      </p:pic>
      <p:pic>
        <p:nvPicPr>
          <p:cNvPr id="10" name="Content Placeholder 9" descr="WEDGWOOD-J-I-01-05025 (1).jpg"/>
          <p:cNvPicPr>
            <a:picLocks noGrp="1" noChangeAspect="1"/>
          </p:cNvPicPr>
          <p:nvPr>
            <p:ph sz="half" idx="2"/>
          </p:nvPr>
        </p:nvPicPr>
        <p:blipFill>
          <a:blip r:embed="rId4"/>
          <a:stretch>
            <a:fillRect/>
          </a:stretch>
        </p:blipFill>
        <p:spPr>
          <a:xfrm>
            <a:off x="5433106" y="1600200"/>
            <a:ext cx="3580037" cy="4525963"/>
          </a:xfrm>
          <a:ln w="38100">
            <a:solidFill>
              <a:srgbClr val="C84E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019.JPG"/>
          <p:cNvPicPr>
            <a:picLocks noGrp="1" noChangeAspect="1"/>
          </p:cNvPicPr>
          <p:nvPr>
            <p:ph sz="half" idx="2"/>
          </p:nvPr>
        </p:nvPicPr>
        <p:blipFill>
          <a:blip r:embed="rId3"/>
          <a:stretch>
            <a:fillRect/>
          </a:stretch>
        </p:blipFill>
        <p:spPr>
          <a:xfrm>
            <a:off x="5810250" y="2705905"/>
            <a:ext cx="3832225" cy="2295503"/>
          </a:xfrm>
          <a:ln w="38100">
            <a:solidFill>
              <a:srgbClr val="C84E00"/>
            </a:solidFill>
          </a:ln>
        </p:spPr>
      </p:pic>
      <p:sp>
        <p:nvSpPr>
          <p:cNvPr id="4" name="Title 3"/>
          <p:cNvSpPr>
            <a:spLocks noGrp="1"/>
          </p:cNvSpPr>
          <p:nvPr>
            <p:ph type="title"/>
          </p:nvPr>
        </p:nvSpPr>
        <p:spPr/>
        <p:txBody>
          <a:bodyPr/>
          <a:lstStyle/>
          <a:p>
            <a:pPr algn="ctr"/>
            <a:r>
              <a:rPr lang="en-GB" dirty="0" smtClean="0"/>
              <a:t>Shackles and branding irons</a:t>
            </a:r>
            <a:endParaRPr lang="en-GB" dirty="0"/>
          </a:p>
        </p:txBody>
      </p:sp>
      <p:pic>
        <p:nvPicPr>
          <p:cNvPr id="8" name="Picture Placeholder 7" descr="ILN202.JPG"/>
          <p:cNvPicPr>
            <a:picLocks noGrp="1" noChangeAspect="1"/>
          </p:cNvPicPr>
          <p:nvPr>
            <p:ph type="pic" sz="quarter" idx="10"/>
          </p:nvPr>
        </p:nvPicPr>
        <p:blipFill>
          <a:blip r:embed="rId4"/>
          <a:srcRect l="16759" r="16759"/>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1833 Slavery Abolition Act </a:t>
            </a:r>
            <a:endParaRPr lang="en-GB" dirty="0"/>
          </a:p>
        </p:txBody>
      </p:sp>
      <p:pic>
        <p:nvPicPr>
          <p:cNvPr id="6" name="Content Placeholder 5" descr="iln284a.JPG"/>
          <p:cNvPicPr>
            <a:picLocks noGrp="1" noChangeAspect="1"/>
          </p:cNvPicPr>
          <p:nvPr>
            <p:ph idx="1"/>
          </p:nvPr>
        </p:nvPicPr>
        <p:blipFill>
          <a:blip r:embed="rId3"/>
          <a:stretch>
            <a:fillRect/>
          </a:stretch>
        </p:blipFill>
        <p:spPr>
          <a:xfrm>
            <a:off x="2063461" y="1600200"/>
            <a:ext cx="6785552" cy="4525963"/>
          </a:xfrm>
          <a:ln w="38100">
            <a:solidFill>
              <a:srgbClr val="C84E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egatherium-2.jpg"/>
          <p:cNvPicPr>
            <a:picLocks noGrp="1" noChangeAspect="1"/>
          </p:cNvPicPr>
          <p:nvPr>
            <p:ph sz="half" idx="1"/>
          </p:nvPr>
        </p:nvPicPr>
        <p:blipFill>
          <a:blip r:embed="rId3"/>
          <a:stretch>
            <a:fillRect/>
          </a:stretch>
        </p:blipFill>
        <p:spPr>
          <a:xfrm>
            <a:off x="5630977" y="1800624"/>
            <a:ext cx="4012240" cy="4175068"/>
          </a:xfrm>
        </p:spPr>
      </p:pic>
      <p:pic>
        <p:nvPicPr>
          <p:cNvPr id="5" name="Content Placeholder 4" descr="Hart-McLeod-029586.jpg"/>
          <p:cNvPicPr>
            <a:picLocks noGrp="1" noChangeAspect="1"/>
          </p:cNvPicPr>
          <p:nvPr>
            <p:ph sz="half" idx="2"/>
          </p:nvPr>
        </p:nvPicPr>
        <p:blipFill>
          <a:blip r:embed="rId4"/>
          <a:stretch>
            <a:fillRect/>
          </a:stretch>
        </p:blipFill>
        <p:spPr>
          <a:xfrm>
            <a:off x="1095643" y="1800624"/>
            <a:ext cx="3993882" cy="3993882"/>
          </a:xfrm>
          <a:ln w="38100">
            <a:solidFill>
              <a:srgbClr val="C84E00"/>
            </a:solidFill>
          </a:ln>
        </p:spPr>
      </p:pic>
      <p:sp>
        <p:nvSpPr>
          <p:cNvPr id="4" name="Title 3"/>
          <p:cNvSpPr>
            <a:spLocks noGrp="1"/>
          </p:cNvSpPr>
          <p:nvPr>
            <p:ph type="title"/>
          </p:nvPr>
        </p:nvSpPr>
        <p:spPr/>
        <p:txBody>
          <a:bodyPr/>
          <a:lstStyle/>
          <a:p>
            <a:pPr algn="ctr"/>
            <a:r>
              <a:rPr lang="en-GB" dirty="0" smtClean="0"/>
              <a:t>Specimens big and small</a:t>
            </a:r>
            <a:endParaRPr lang="en-GB" dirty="0"/>
          </a:p>
        </p:txBody>
      </p:sp>
      <p:pic>
        <p:nvPicPr>
          <p:cNvPr id="7" name="Picture Placeholder 7" descr="Hart-McLeod-029607.jpg"/>
          <p:cNvPicPr>
            <a:picLocks noChangeAspect="1"/>
          </p:cNvPicPr>
          <p:nvPr/>
        </p:nvPicPr>
        <p:blipFill>
          <a:blip r:embed="rId5"/>
          <a:srcRect l="6369" r="6369"/>
          <a:stretch>
            <a:fillRect/>
          </a:stretch>
        </p:blipFill>
        <p:spPr>
          <a:xfrm>
            <a:off x="4365070" y="4783756"/>
            <a:ext cx="1964870" cy="1964870"/>
          </a:xfrm>
          <a:prstGeom prst="rect">
            <a:avLst/>
          </a:prstGeom>
          <a:ln w="38100" cap="rnd" cmpd="sng">
            <a:solidFill>
              <a:srgbClr val="C84E00"/>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CP-Schools-Template-04">
  <a:themeElements>
    <a:clrScheme name="DCP - Secondary Schools">
      <a:dk1>
        <a:sysClr val="windowText" lastClr="000000"/>
      </a:dk1>
      <a:lt1>
        <a:sysClr val="window" lastClr="FFFFFF"/>
      </a:lt1>
      <a:dk2>
        <a:srgbClr val="1F497D"/>
      </a:dk2>
      <a:lt2>
        <a:srgbClr val="EEECE1"/>
      </a:lt2>
      <a:accent1>
        <a:srgbClr val="901C3B"/>
      </a:accent1>
      <a:accent2>
        <a:srgbClr val="003E72"/>
      </a:accent2>
      <a:accent3>
        <a:srgbClr val="435125"/>
      </a:accent3>
      <a:accent4>
        <a:srgbClr val="C84E00"/>
      </a:accent4>
      <a:accent5>
        <a:srgbClr val="D6083B"/>
      </a:accent5>
      <a:accent6>
        <a:srgbClr val="412D46"/>
      </a:accent6>
      <a:hlink>
        <a:srgbClr val="A8B400"/>
      </a:hlink>
      <a:folHlink>
        <a:srgbClr val="4351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DCP-Schools-Template-04</Template>
  <TotalTime>1795</TotalTime>
  <Words>1000</Words>
  <Application>Microsoft Office PowerPoint</Application>
  <PresentationFormat>A4 Paper (210x297 mm)</PresentationFormat>
  <Paragraphs>69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DCP-Schools-Template-04</vt:lpstr>
      <vt:lpstr>Darwin and slavery </vt:lpstr>
      <vt:lpstr>Who was Charles Darwin?</vt:lpstr>
      <vt:lpstr>Darwin as a young man</vt:lpstr>
      <vt:lpstr>Darwin receives an offer</vt:lpstr>
      <vt:lpstr>Where did the ship go?</vt:lpstr>
      <vt:lpstr>The Wedgwood medallion</vt:lpstr>
      <vt:lpstr>Shackles and branding irons</vt:lpstr>
      <vt:lpstr>1833 Slavery Abolition Act </vt:lpstr>
      <vt:lpstr>Specimens big and small</vt:lpstr>
      <vt:lpstr>Life after the voyage </vt:lpstr>
      <vt:lpstr>Darwin’s findings  </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Darwin and slavery </dc:title>
  <dc:creator>Darwin</dc:creator>
  <cp:lastModifiedBy>Darwin</cp:lastModifiedBy>
  <cp:revision>18</cp:revision>
  <dcterms:created xsi:type="dcterms:W3CDTF">2017-01-18T13:00:24Z</dcterms:created>
  <dcterms:modified xsi:type="dcterms:W3CDTF">2017-02-09T22:07:44Z</dcterms:modified>
</cp:coreProperties>
</file>